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56" r:id="rId2"/>
    <p:sldId id="282" r:id="rId3"/>
    <p:sldId id="1134" r:id="rId4"/>
    <p:sldId id="1163" r:id="rId5"/>
    <p:sldId id="1135" r:id="rId6"/>
    <p:sldId id="1162" r:id="rId7"/>
    <p:sldId id="1164" r:id="rId8"/>
    <p:sldId id="1165" r:id="rId9"/>
    <p:sldId id="1154" r:id="rId10"/>
    <p:sldId id="1155" r:id="rId11"/>
    <p:sldId id="1166" r:id="rId12"/>
    <p:sldId id="1156" r:id="rId13"/>
    <p:sldId id="1160" r:id="rId14"/>
    <p:sldId id="1158" r:id="rId15"/>
    <p:sldId id="1159" r:id="rId16"/>
    <p:sldId id="1161" r:id="rId17"/>
    <p:sldId id="1167" r:id="rId18"/>
    <p:sldId id="1168" r:id="rId19"/>
    <p:sldId id="1169" r:id="rId20"/>
    <p:sldId id="1170" r:id="rId21"/>
    <p:sldId id="1172" r:id="rId22"/>
    <p:sldId id="1171" r:id="rId23"/>
    <p:sldId id="1173" r:id="rId24"/>
    <p:sldId id="602" r:id="rId25"/>
    <p:sldId id="273" r:id="rId26"/>
    <p:sldId id="274" r:id="rId27"/>
    <p:sldId id="275" r:id="rId28"/>
    <p:sldId id="27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34"/>
            <p14:sldId id="1163"/>
            <p14:sldId id="1135"/>
            <p14:sldId id="1162"/>
            <p14:sldId id="1164"/>
            <p14:sldId id="1165"/>
            <p14:sldId id="1154"/>
            <p14:sldId id="1155"/>
            <p14:sldId id="1166"/>
            <p14:sldId id="1156"/>
            <p14:sldId id="1160"/>
            <p14:sldId id="1158"/>
            <p14:sldId id="1159"/>
            <p14:sldId id="1161"/>
            <p14:sldId id="1167"/>
            <p14:sldId id="1168"/>
            <p14:sldId id="1169"/>
            <p14:sldId id="1170"/>
            <p14:sldId id="1172"/>
            <p14:sldId id="1171"/>
            <p14:sldId id="117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47" autoAdjust="0"/>
  </p:normalViewPr>
  <p:slideViewPr>
    <p:cSldViewPr snapToGrid="0">
      <p:cViewPr varScale="1">
        <p:scale>
          <a:sx n="114" d="100"/>
          <a:sy n="114" d="100"/>
        </p:scale>
        <p:origin x="624"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2021-03-24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Neumann and insulated boundary conditions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Neumann and insulated boundary conditions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Neumann and insulated boundary conditions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Neumann and insulated boundary conditions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Neumann and insulated boundary conditions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Neumann and insulated boundary conditions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Neumann and insulated boundary conditions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Neumann and insulated boundary conditions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Neumann and insulated boundary conditions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Neumann and insulated boundary conditions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Neumann and insulated boundary conditions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audio" Target="../media/media10.m4a"/><Relationship Id="rId7" Type="http://schemas.openxmlformats.org/officeDocument/2006/relationships/oleObject" Target="../embeddings/oleObject19.bin"/><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2.wmf"/><Relationship Id="rId5" Type="http://schemas.openxmlformats.org/officeDocument/2006/relationships/oleObject" Target="../embeddings/oleObject18.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audio" Target="../media/media11.m4a"/><Relationship Id="rId7" Type="http://schemas.openxmlformats.org/officeDocument/2006/relationships/oleObject" Target="../embeddings/oleObject21.bin"/><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0.wmf"/><Relationship Id="rId5" Type="http://schemas.openxmlformats.org/officeDocument/2006/relationships/oleObject" Target="../embeddings/oleObject20.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audio" Target="../media/media12.m4a"/><Relationship Id="rId7" Type="http://schemas.openxmlformats.org/officeDocument/2006/relationships/oleObject" Target="../embeddings/oleObject23.bin"/><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6.wmf"/><Relationship Id="rId11" Type="http://schemas.openxmlformats.org/officeDocument/2006/relationships/image" Target="../media/image8.png"/><Relationship Id="rId5" Type="http://schemas.openxmlformats.org/officeDocument/2006/relationships/oleObject" Target="../embeddings/oleObject22.bin"/><Relationship Id="rId10" Type="http://schemas.openxmlformats.org/officeDocument/2006/relationships/image" Target="../media/image28.wmf"/><Relationship Id="rId4" Type="http://schemas.openxmlformats.org/officeDocument/2006/relationships/slideLayout" Target="../slideLayouts/slideLayout2.xml"/><Relationship Id="rId9" Type="http://schemas.openxmlformats.org/officeDocument/2006/relationships/oleObject" Target="../embeddings/oleObject24.bin"/></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29.bin"/><Relationship Id="rId3" Type="http://schemas.openxmlformats.org/officeDocument/2006/relationships/audio" Target="../media/media14.m4a"/><Relationship Id="rId7" Type="http://schemas.openxmlformats.org/officeDocument/2006/relationships/oleObject" Target="../embeddings/oleObject26.bin"/><Relationship Id="rId12" Type="http://schemas.openxmlformats.org/officeDocument/2006/relationships/image" Target="../media/image32.wmf"/><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29.wmf"/><Relationship Id="rId11" Type="http://schemas.openxmlformats.org/officeDocument/2006/relationships/oleObject" Target="../embeddings/oleObject28.bin"/><Relationship Id="rId5" Type="http://schemas.openxmlformats.org/officeDocument/2006/relationships/oleObject" Target="../embeddings/oleObject25.bin"/><Relationship Id="rId15" Type="http://schemas.openxmlformats.org/officeDocument/2006/relationships/image" Target="../media/image8.png"/><Relationship Id="rId10" Type="http://schemas.openxmlformats.org/officeDocument/2006/relationships/image" Target="../media/image31.wmf"/><Relationship Id="rId4" Type="http://schemas.openxmlformats.org/officeDocument/2006/relationships/slideLayout" Target="../slideLayouts/slideLayout2.xml"/><Relationship Id="rId9" Type="http://schemas.openxmlformats.org/officeDocument/2006/relationships/oleObject" Target="../embeddings/oleObject27.bin"/><Relationship Id="rId14" Type="http://schemas.openxmlformats.org/officeDocument/2006/relationships/image" Target="../media/image33.wmf"/></Relationships>
</file>

<file path=ppt/slides/_rels/slide15.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audio" Target="../media/media15.m4a"/><Relationship Id="rId7" Type="http://schemas.openxmlformats.org/officeDocument/2006/relationships/oleObject" Target="../embeddings/oleObject30.bin"/><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35.png"/><Relationship Id="rId11" Type="http://schemas.openxmlformats.org/officeDocument/2006/relationships/image" Target="../media/image8.png"/><Relationship Id="rId5" Type="http://schemas.openxmlformats.org/officeDocument/2006/relationships/image" Target="../media/image34.png"/><Relationship Id="rId10" Type="http://schemas.openxmlformats.org/officeDocument/2006/relationships/image" Target="../media/image37.wmf"/><Relationship Id="rId4" Type="http://schemas.openxmlformats.org/officeDocument/2006/relationships/slideLayout" Target="../slideLayouts/slideLayout2.xml"/><Relationship Id="rId9"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8.pn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16.wmf"/><Relationship Id="rId5" Type="http://schemas.openxmlformats.org/officeDocument/2006/relationships/oleObject" Target="../embeddings/oleObject32.bin"/><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37.bin"/><Relationship Id="rId18" Type="http://schemas.openxmlformats.org/officeDocument/2006/relationships/image" Target="../media/image43.wmf"/><Relationship Id="rId3" Type="http://schemas.openxmlformats.org/officeDocument/2006/relationships/audio" Target="../media/media17.m4a"/><Relationship Id="rId21" Type="http://schemas.openxmlformats.org/officeDocument/2006/relationships/image" Target="../media/image8.png"/><Relationship Id="rId7" Type="http://schemas.openxmlformats.org/officeDocument/2006/relationships/oleObject" Target="../embeddings/oleObject34.bin"/><Relationship Id="rId12" Type="http://schemas.openxmlformats.org/officeDocument/2006/relationships/image" Target="../media/image41.wmf"/><Relationship Id="rId17" Type="http://schemas.openxmlformats.org/officeDocument/2006/relationships/oleObject" Target="../embeddings/oleObject39.bin"/><Relationship Id="rId2" Type="http://schemas.microsoft.com/office/2007/relationships/media" Target="../media/media17.m4a"/><Relationship Id="rId16" Type="http://schemas.openxmlformats.org/officeDocument/2006/relationships/image" Target="../media/image42.wmf"/><Relationship Id="rId20" Type="http://schemas.openxmlformats.org/officeDocument/2006/relationships/image" Target="../media/image44.wmf"/><Relationship Id="rId1" Type="http://schemas.openxmlformats.org/officeDocument/2006/relationships/tags" Target="../tags/tag15.xml"/><Relationship Id="rId6" Type="http://schemas.openxmlformats.org/officeDocument/2006/relationships/image" Target="../media/image38.wmf"/><Relationship Id="rId11" Type="http://schemas.openxmlformats.org/officeDocument/2006/relationships/oleObject" Target="../embeddings/oleObject36.bin"/><Relationship Id="rId5" Type="http://schemas.openxmlformats.org/officeDocument/2006/relationships/oleObject" Target="../embeddings/oleObject33.bin"/><Relationship Id="rId15" Type="http://schemas.openxmlformats.org/officeDocument/2006/relationships/oleObject" Target="../embeddings/oleObject38.bin"/><Relationship Id="rId10" Type="http://schemas.openxmlformats.org/officeDocument/2006/relationships/image" Target="../media/image40.wmf"/><Relationship Id="rId19" Type="http://schemas.openxmlformats.org/officeDocument/2006/relationships/oleObject" Target="../embeddings/oleObject40.bin"/><Relationship Id="rId4" Type="http://schemas.openxmlformats.org/officeDocument/2006/relationships/slideLayout" Target="../slideLayouts/slideLayout2.xml"/><Relationship Id="rId9" Type="http://schemas.openxmlformats.org/officeDocument/2006/relationships/oleObject" Target="../embeddings/oleObject35.bin"/><Relationship Id="rId14" Type="http://schemas.openxmlformats.org/officeDocument/2006/relationships/image" Target="../media/image23.wmf"/></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audio" Target="../media/media21.m4a"/><Relationship Id="rId7" Type="http://schemas.openxmlformats.org/officeDocument/2006/relationships/oleObject" Target="../embeddings/oleObject42.bin"/><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45.wmf"/><Relationship Id="rId11" Type="http://schemas.openxmlformats.org/officeDocument/2006/relationships/image" Target="../media/image8.png"/><Relationship Id="rId5" Type="http://schemas.openxmlformats.org/officeDocument/2006/relationships/oleObject" Target="../embeddings/oleObject41.bin"/><Relationship Id="rId10" Type="http://schemas.openxmlformats.org/officeDocument/2006/relationships/image" Target="../media/image46.wmf"/><Relationship Id="rId4" Type="http://schemas.openxmlformats.org/officeDocument/2006/relationships/slideLayout" Target="../slideLayouts/slideLayout2.xml"/><Relationship Id="rId9" Type="http://schemas.openxmlformats.org/officeDocument/2006/relationships/oleObject" Target="../embeddings/oleObject43.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audio" Target="../media/media23.m4a"/><Relationship Id="rId7" Type="http://schemas.openxmlformats.org/officeDocument/2006/relationships/oleObject" Target="../embeddings/oleObject45.bin"/><Relationship Id="rId2" Type="http://schemas.microsoft.com/office/2007/relationships/media" Target="../media/media23.m4a"/><Relationship Id="rId1" Type="http://schemas.openxmlformats.org/officeDocument/2006/relationships/tags" Target="../tags/tag20.xml"/><Relationship Id="rId6" Type="http://schemas.openxmlformats.org/officeDocument/2006/relationships/image" Target="../media/image43.wmf"/><Relationship Id="rId5" Type="http://schemas.openxmlformats.org/officeDocument/2006/relationships/oleObject" Target="../embeddings/oleObject4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11" Type="http://schemas.openxmlformats.org/officeDocument/2006/relationships/image" Target="../media/image8.png"/><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media4.m4a"/><Relationship Id="rId7" Type="http://schemas.openxmlformats.org/officeDocument/2006/relationships/oleObject" Target="../embeddings/oleObject5.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audio" Target="../media/media5.m4a"/><Relationship Id="rId7" Type="http://schemas.openxmlformats.org/officeDocument/2006/relationships/oleObject" Target="../embeddings/oleObject7.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4.wmf"/><Relationship Id="rId5" Type="http://schemas.openxmlformats.org/officeDocument/2006/relationships/oleObject" Target="../embeddings/oleObject6.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audio" Target="../media/media6.m4a"/><Relationship Id="rId7" Type="http://schemas.openxmlformats.org/officeDocument/2006/relationships/oleObject" Target="../embeddings/oleObject9.bin"/><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6.wmf"/><Relationship Id="rId11" Type="http://schemas.openxmlformats.org/officeDocument/2006/relationships/image" Target="../media/image8.png"/><Relationship Id="rId5" Type="http://schemas.openxmlformats.org/officeDocument/2006/relationships/oleObject" Target="../embeddings/oleObject8.bin"/><Relationship Id="rId10" Type="http://schemas.openxmlformats.org/officeDocument/2006/relationships/image" Target="../media/image18.wmf"/><Relationship Id="rId4" Type="http://schemas.openxmlformats.org/officeDocument/2006/relationships/slideLayout" Target="../slideLayouts/slideLayout2.xml"/><Relationship Id="rId9"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oleObject" Target="../embeddings/oleObject12.bin"/><Relationship Id="rId12" Type="http://schemas.openxmlformats.org/officeDocument/2006/relationships/image" Target="../media/image22.w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9.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21.wmf"/><Relationship Id="rId4" Type="http://schemas.openxmlformats.org/officeDocument/2006/relationships/slideLayout" Target="../slideLayouts/slideLayout2.xml"/><Relationship Id="rId9"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audio" Target="../media/media8.m4a"/><Relationship Id="rId7" Type="http://schemas.openxmlformats.org/officeDocument/2006/relationships/oleObject" Target="../embeddings/oleObject16.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3.wmf"/><Relationship Id="rId11" Type="http://schemas.openxmlformats.org/officeDocument/2006/relationships/image" Target="../media/image8.png"/><Relationship Id="rId5" Type="http://schemas.openxmlformats.org/officeDocument/2006/relationships/oleObject" Target="../embeddings/oleObject15.bin"/><Relationship Id="rId10" Type="http://schemas.openxmlformats.org/officeDocument/2006/relationships/image" Target="../media/image25.wmf"/><Relationship Id="rId4" Type="http://schemas.openxmlformats.org/officeDocument/2006/relationships/slideLayout" Target="../slideLayouts/slideLayout2.xml"/><Relationship Id="rId9"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Neumann and insulated</a:t>
            </a:r>
            <a:br>
              <a:rPr lang="en-US" dirty="0"/>
            </a:br>
            <a:r>
              <a:rPr lang="en-US" dirty="0"/>
              <a:t>boundary conditions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D0C70BF8-EDE0-47EF-AE30-9F88E8C74E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511"/>
    </mc:Choice>
    <mc:Fallback>
      <p:transition spd="slow" advTm="10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046526"/>
            <a:ext cx="8229600" cy="5811474"/>
          </a:xfrm>
        </p:spPr>
        <p:txBody>
          <a:bodyPr>
            <a:noAutofit/>
          </a:bodyPr>
          <a:lstStyle/>
          <a:p>
            <a:pPr marL="457200" lvl="1" indent="0">
              <a:buNone/>
            </a:pPr>
            <a:endParaRPr lang="en-US" sz="1500" dirty="0">
              <a:latin typeface="Consolas" panose="020B0609020204030204" pitchFamily="49" charset="0"/>
            </a:endParaRPr>
          </a:p>
          <a:p>
            <a:pPr marL="457200" lvl="1" indent="0">
              <a:buNone/>
            </a:pPr>
            <a:endParaRPr lang="en-US" sz="1500" dirty="0">
              <a:latin typeface="Consolas" panose="020B0609020204030204" pitchFamily="49" charset="0"/>
            </a:endParaRP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v = 2.0*g( </a:t>
            </a:r>
            <a:r>
              <a:rPr lang="en-US" sz="1500" dirty="0" err="1">
                <a:latin typeface="Consolas" panose="020B0609020204030204" pitchFamily="49" charset="0"/>
              </a:rPr>
              <a:t>xs</a:t>
            </a:r>
            <a:r>
              <a:rPr lang="en-US" sz="1500" dirty="0">
                <a:latin typeface="Consolas" panose="020B0609020204030204" pitchFamily="49" charset="0"/>
              </a:rPr>
              <a:t> )*h^2;</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if </a:t>
            </a:r>
            <a:r>
              <a:rPr lang="en-US" sz="1500" dirty="0" err="1">
                <a:latin typeface="Consolas" panose="020B0609020204030204" pitchFamily="49" charset="0"/>
              </a:rPr>
              <a:t>dirichlet</a:t>
            </a:r>
            <a:r>
              <a:rPr lang="en-US" sz="1500" dirty="0">
                <a:latin typeface="Consolas" panose="020B0609020204030204" pitchFamily="49" charset="0"/>
              </a:rPr>
              <a:t>( 1 )</a:t>
            </a:r>
          </a:p>
          <a:p>
            <a:pPr marL="457200" lvl="1" indent="0">
              <a:buNone/>
            </a:pPr>
            <a:r>
              <a:rPr lang="en-US" sz="1500" dirty="0">
                <a:latin typeface="Consolas" panose="020B0609020204030204" pitchFamily="49" charset="0"/>
              </a:rPr>
              <a:t>        v(1)   = v(1)     - p(</a:t>
            </a:r>
            <a:r>
              <a:rPr lang="en-US" sz="1500" dirty="0" err="1">
                <a:latin typeface="Consolas" panose="020B0609020204030204" pitchFamily="49" charset="0"/>
              </a:rPr>
              <a:t>xs</a:t>
            </a:r>
            <a:r>
              <a:rPr lang="en-US" sz="1500" dirty="0">
                <a:latin typeface="Consolas" panose="020B0609020204030204" pitchFamily="49" charset="0"/>
              </a:rPr>
              <a:t>(1))*</a:t>
            </a:r>
            <a:r>
              <a:rPr lang="en-US" sz="1500" dirty="0" err="1">
                <a:latin typeface="Consolas" panose="020B0609020204030204" pitchFamily="49" charset="0"/>
              </a:rPr>
              <a:t>u_bndry</a:t>
            </a:r>
            <a:r>
              <a:rPr lang="en-US" sz="1500" dirty="0">
                <a:latin typeface="Consolas" panose="020B0609020204030204" pitchFamily="49" charset="0"/>
              </a:rPr>
              <a:t>(1);</a:t>
            </a:r>
          </a:p>
          <a:p>
            <a:pPr marL="457200" lvl="1" indent="0">
              <a:buNone/>
            </a:pPr>
            <a:r>
              <a:rPr lang="en-US" sz="1500" dirty="0">
                <a:latin typeface="Consolas" panose="020B0609020204030204" pitchFamily="49" charset="0"/>
              </a:rPr>
              <a:t>    else</a:t>
            </a:r>
          </a:p>
          <a:p>
            <a:pPr marL="457200" lvl="1" indent="0">
              <a:buNone/>
            </a:pPr>
            <a:r>
              <a:rPr lang="en-US" sz="1500" dirty="0">
                <a:latin typeface="Consolas" panose="020B0609020204030204" pitchFamily="49" charset="0"/>
              </a:rPr>
              <a:t>        A(1, 1) = A(1, 1) + p(</a:t>
            </a:r>
            <a:r>
              <a:rPr lang="en-US" sz="1500" dirty="0" err="1">
                <a:latin typeface="Consolas" panose="020B0609020204030204" pitchFamily="49" charset="0"/>
              </a:rPr>
              <a:t>xs</a:t>
            </a:r>
            <a:r>
              <a:rPr lang="en-US" sz="1500" dirty="0">
                <a:latin typeface="Consolas" panose="020B0609020204030204" pitchFamily="49" charset="0"/>
              </a:rPr>
              <a:t>(1));</a:t>
            </a:r>
          </a:p>
          <a:p>
            <a:pPr marL="457200" lvl="1" indent="0">
              <a:buNone/>
            </a:pPr>
            <a:r>
              <a:rPr lang="en-US" sz="1500" dirty="0">
                <a:latin typeface="Consolas" panose="020B0609020204030204" pitchFamily="49" charset="0"/>
              </a:rPr>
              <a:t>        v(1)    = v(1)    + p(</a:t>
            </a:r>
            <a:r>
              <a:rPr lang="en-US" sz="1500" dirty="0" err="1">
                <a:latin typeface="Consolas" panose="020B0609020204030204" pitchFamily="49" charset="0"/>
              </a:rPr>
              <a:t>xs</a:t>
            </a:r>
            <a:r>
              <a:rPr lang="en-US" sz="1500" dirty="0">
                <a:latin typeface="Consolas" panose="020B0609020204030204" pitchFamily="49" charset="0"/>
              </a:rPr>
              <a:t>(1))*</a:t>
            </a:r>
            <a:r>
              <a:rPr lang="en-US" sz="1500" dirty="0" err="1">
                <a:latin typeface="Consolas" panose="020B0609020204030204" pitchFamily="49" charset="0"/>
              </a:rPr>
              <a:t>u_bndry</a:t>
            </a:r>
            <a:r>
              <a:rPr lang="en-US" sz="1500" dirty="0">
                <a:latin typeface="Consolas" panose="020B0609020204030204" pitchFamily="49" charset="0"/>
              </a:rPr>
              <a:t>(1)*h; </a:t>
            </a:r>
          </a:p>
          <a:p>
            <a:pPr marL="457200" lvl="1" indent="0">
              <a:buNone/>
            </a:pPr>
            <a:r>
              <a:rPr lang="en-US" sz="1500" dirty="0">
                <a:latin typeface="Consolas" panose="020B0609020204030204" pitchFamily="49" charset="0"/>
              </a:rPr>
              <a:t>    end</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if </a:t>
            </a:r>
            <a:r>
              <a:rPr lang="en-US" sz="1500" dirty="0" err="1">
                <a:latin typeface="Consolas" panose="020B0609020204030204" pitchFamily="49" charset="0"/>
              </a:rPr>
              <a:t>dirichlet</a:t>
            </a:r>
            <a:r>
              <a:rPr lang="en-US" sz="1500" dirty="0">
                <a:latin typeface="Consolas" panose="020B0609020204030204" pitchFamily="49" charset="0"/>
              </a:rPr>
              <a:t>( 2 )</a:t>
            </a:r>
          </a:p>
          <a:p>
            <a:pPr marL="457200" lvl="1" indent="0">
              <a:buNone/>
            </a:pPr>
            <a:r>
              <a:rPr lang="en-US" sz="1500" dirty="0">
                <a:latin typeface="Consolas" panose="020B0609020204030204" pitchFamily="49" charset="0"/>
              </a:rPr>
              <a:t>        v(end)      = v(end)      - r(</a:t>
            </a:r>
            <a:r>
              <a:rPr lang="en-US" sz="1500" dirty="0" err="1">
                <a:latin typeface="Consolas" panose="020B0609020204030204" pitchFamily="49" charset="0"/>
              </a:rPr>
              <a:t>xs</a:t>
            </a:r>
            <a:r>
              <a:rPr lang="en-US" sz="1500" dirty="0">
                <a:latin typeface="Consolas" panose="020B0609020204030204" pitchFamily="49" charset="0"/>
              </a:rPr>
              <a:t>(end))*</a:t>
            </a:r>
            <a:r>
              <a:rPr lang="en-US" sz="1500" dirty="0" err="1">
                <a:latin typeface="Consolas" panose="020B0609020204030204" pitchFamily="49" charset="0"/>
              </a:rPr>
              <a:t>u_bndry</a:t>
            </a:r>
            <a:r>
              <a:rPr lang="en-US" sz="1500" dirty="0">
                <a:latin typeface="Consolas" panose="020B0609020204030204" pitchFamily="49" charset="0"/>
              </a:rPr>
              <a:t>(2);</a:t>
            </a:r>
          </a:p>
          <a:p>
            <a:pPr marL="457200" lvl="1" indent="0">
              <a:buNone/>
            </a:pPr>
            <a:r>
              <a:rPr lang="en-US" sz="1500" dirty="0">
                <a:latin typeface="Consolas" panose="020B0609020204030204" pitchFamily="49" charset="0"/>
              </a:rPr>
              <a:t>    else</a:t>
            </a:r>
          </a:p>
          <a:p>
            <a:pPr marL="457200" lvl="1" indent="0">
              <a:buNone/>
            </a:pPr>
            <a:r>
              <a:rPr lang="en-US" sz="1500" dirty="0">
                <a:latin typeface="Consolas" panose="020B0609020204030204" pitchFamily="49" charset="0"/>
              </a:rPr>
              <a:t>        A(end, end) = A(end, end) + r(</a:t>
            </a:r>
            <a:r>
              <a:rPr lang="en-US" sz="1500" dirty="0" err="1">
                <a:latin typeface="Consolas" panose="020B0609020204030204" pitchFamily="49" charset="0"/>
              </a:rPr>
              <a:t>xs</a:t>
            </a:r>
            <a:r>
              <a:rPr lang="en-US" sz="1500" dirty="0">
                <a:latin typeface="Consolas" panose="020B0609020204030204" pitchFamily="49" charset="0"/>
              </a:rPr>
              <a:t>(end));</a:t>
            </a:r>
          </a:p>
          <a:p>
            <a:pPr marL="457200" lvl="1" indent="0">
              <a:buNone/>
            </a:pPr>
            <a:r>
              <a:rPr lang="en-US" sz="1500" dirty="0">
                <a:latin typeface="Consolas" panose="020B0609020204030204" pitchFamily="49" charset="0"/>
              </a:rPr>
              <a:t>        v(end)      = v(end)      - r(</a:t>
            </a:r>
            <a:r>
              <a:rPr lang="en-US" sz="1500" dirty="0" err="1">
                <a:latin typeface="Consolas" panose="020B0609020204030204" pitchFamily="49" charset="0"/>
              </a:rPr>
              <a:t>xs</a:t>
            </a:r>
            <a:r>
              <a:rPr lang="en-US" sz="1500" dirty="0">
                <a:latin typeface="Consolas" panose="020B0609020204030204" pitchFamily="49" charset="0"/>
              </a:rPr>
              <a:t>(end))*</a:t>
            </a:r>
            <a:r>
              <a:rPr lang="en-US" sz="1500" dirty="0" err="1">
                <a:latin typeface="Consolas" panose="020B0609020204030204" pitchFamily="49" charset="0"/>
              </a:rPr>
              <a:t>u_bndry</a:t>
            </a:r>
            <a:r>
              <a:rPr lang="en-US" sz="1500" dirty="0">
                <a:latin typeface="Consolas" panose="020B0609020204030204" pitchFamily="49" charset="0"/>
              </a:rPr>
              <a:t>(2)*h; </a:t>
            </a:r>
          </a:p>
          <a:p>
            <a:pPr marL="457200" lvl="1" indent="0">
              <a:buNone/>
            </a:pPr>
            <a:r>
              <a:rPr lang="en-US" sz="1500" dirty="0">
                <a:latin typeface="Consolas" panose="020B0609020204030204" pitchFamily="49" charset="0"/>
              </a:rPr>
              <a:t>    end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6" name="Object 15">
            <a:extLst>
              <a:ext uri="{FF2B5EF4-FFF2-40B4-BE49-F238E27FC236}">
                <a16:creationId xmlns:a16="http://schemas.microsoft.com/office/drawing/2014/main" id="{7901BEE1-5FB3-4C1A-BD0F-692A3DD98F59}"/>
              </a:ext>
            </a:extLst>
          </p:cNvPr>
          <p:cNvGraphicFramePr>
            <a:graphicFrameLocks noChangeAspect="1"/>
          </p:cNvGraphicFramePr>
          <p:nvPr>
            <p:extLst>
              <p:ext uri="{D42A27DB-BD31-4B8C-83A1-F6EECF244321}">
                <p14:modId xmlns:p14="http://schemas.microsoft.com/office/powerpoint/2010/main" val="58471232"/>
              </p:ext>
            </p:extLst>
          </p:nvPr>
        </p:nvGraphicFramePr>
        <p:xfrm>
          <a:off x="4129146" y="3900487"/>
          <a:ext cx="4116387" cy="474663"/>
        </p:xfrm>
        <a:graphic>
          <a:graphicData uri="http://schemas.openxmlformats.org/presentationml/2006/ole">
            <mc:AlternateContent xmlns:mc="http://schemas.openxmlformats.org/markup-compatibility/2006">
              <mc:Choice xmlns:v="urn:schemas-microsoft-com:vml" Requires="v">
                <p:oleObj name="Equation" r:id="rId5" imgW="2323800" imgH="266400" progId="Equation.DSMT4">
                  <p:embed/>
                </p:oleObj>
              </mc:Choice>
              <mc:Fallback>
                <p:oleObj name="Equation" r:id="rId5" imgW="2323800" imgH="266400" progId="Equation.DSMT4">
                  <p:embed/>
                  <p:pic>
                    <p:nvPicPr>
                      <p:cNvPr id="19" name="Object 18">
                        <a:extLst>
                          <a:ext uri="{FF2B5EF4-FFF2-40B4-BE49-F238E27FC236}">
                            <a16:creationId xmlns:a16="http://schemas.microsoft.com/office/drawing/2014/main" id="{3EC7F7CF-FA73-41E9-9727-C632DBD59A4C}"/>
                          </a:ext>
                        </a:extLst>
                      </p:cNvPr>
                      <p:cNvPicPr/>
                      <p:nvPr/>
                    </p:nvPicPr>
                    <p:blipFill>
                      <a:blip r:embed="rId6"/>
                      <a:stretch>
                        <a:fillRect/>
                      </a:stretch>
                    </p:blipFill>
                    <p:spPr>
                      <a:xfrm>
                        <a:off x="4129146" y="3900487"/>
                        <a:ext cx="4116387" cy="47466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FA3828CF-5FE6-4028-8F36-7A378490033F}"/>
              </a:ext>
            </a:extLst>
          </p:cNvPr>
          <p:cNvGraphicFramePr>
            <a:graphicFrameLocks noChangeAspect="1"/>
          </p:cNvGraphicFramePr>
          <p:nvPr>
            <p:extLst>
              <p:ext uri="{D42A27DB-BD31-4B8C-83A1-F6EECF244321}">
                <p14:modId xmlns:p14="http://schemas.microsoft.com/office/powerpoint/2010/main" val="374480809"/>
              </p:ext>
            </p:extLst>
          </p:nvPr>
        </p:nvGraphicFramePr>
        <p:xfrm>
          <a:off x="2957571" y="5818176"/>
          <a:ext cx="5287962" cy="476250"/>
        </p:xfrm>
        <a:graphic>
          <a:graphicData uri="http://schemas.openxmlformats.org/presentationml/2006/ole">
            <mc:AlternateContent xmlns:mc="http://schemas.openxmlformats.org/markup-compatibility/2006">
              <mc:Choice xmlns:v="urn:schemas-microsoft-com:vml" Requires="v">
                <p:oleObj name="Equation" r:id="rId7" imgW="2984400" imgH="266400" progId="Equation.DSMT4">
                  <p:embed/>
                </p:oleObj>
              </mc:Choice>
              <mc:Fallback>
                <p:oleObj name="Equation" r:id="rId7" imgW="2984400" imgH="266400" progId="Equation.DSMT4">
                  <p:embed/>
                  <p:pic>
                    <p:nvPicPr>
                      <p:cNvPr id="21" name="Object 20">
                        <a:extLst>
                          <a:ext uri="{FF2B5EF4-FFF2-40B4-BE49-F238E27FC236}">
                            <a16:creationId xmlns:a16="http://schemas.microsoft.com/office/drawing/2014/main" id="{DE9611FF-7161-4E48-B81D-5753E23A2C4E}"/>
                          </a:ext>
                        </a:extLst>
                      </p:cNvPr>
                      <p:cNvPicPr/>
                      <p:nvPr/>
                    </p:nvPicPr>
                    <p:blipFill>
                      <a:blip r:embed="rId8"/>
                      <a:stretch>
                        <a:fillRect/>
                      </a:stretch>
                    </p:blipFill>
                    <p:spPr>
                      <a:xfrm>
                        <a:off x="2957571" y="5818176"/>
                        <a:ext cx="5287962" cy="476250"/>
                      </a:xfrm>
                      <a:prstGeom prst="rect">
                        <a:avLst/>
                      </a:prstGeom>
                    </p:spPr>
                  </p:pic>
                </p:oleObj>
              </mc:Fallback>
            </mc:AlternateContent>
          </a:graphicData>
        </a:graphic>
      </p:graphicFrame>
      <p:sp>
        <p:nvSpPr>
          <p:cNvPr id="19" name="Rectangle: Rounded Corners 18">
            <a:extLst>
              <a:ext uri="{FF2B5EF4-FFF2-40B4-BE49-F238E27FC236}">
                <a16:creationId xmlns:a16="http://schemas.microsoft.com/office/drawing/2014/main" id="{B9D40634-9C53-4496-8E03-1757FCED65F6}"/>
              </a:ext>
            </a:extLst>
          </p:cNvPr>
          <p:cNvSpPr/>
          <p:nvPr/>
        </p:nvSpPr>
        <p:spPr>
          <a:xfrm>
            <a:off x="3674378" y="3232532"/>
            <a:ext cx="1115736" cy="3071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90D9CBD3-5251-4F1E-B3D7-61D325EEC59E}"/>
              </a:ext>
            </a:extLst>
          </p:cNvPr>
          <p:cNvSpPr/>
          <p:nvPr/>
        </p:nvSpPr>
        <p:spPr>
          <a:xfrm>
            <a:off x="4064652" y="3911297"/>
            <a:ext cx="1270745" cy="4554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D81A19C-9043-43CB-9AAE-7B146698A2E3}"/>
              </a:ext>
            </a:extLst>
          </p:cNvPr>
          <p:cNvSpPr/>
          <p:nvPr/>
        </p:nvSpPr>
        <p:spPr>
          <a:xfrm>
            <a:off x="3674378" y="3514696"/>
            <a:ext cx="2491530" cy="3071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7DED4F03-0CFE-44BA-9162-11C9F8F89ED1}"/>
              </a:ext>
            </a:extLst>
          </p:cNvPr>
          <p:cNvSpPr/>
          <p:nvPr/>
        </p:nvSpPr>
        <p:spPr>
          <a:xfrm>
            <a:off x="7239000" y="3900487"/>
            <a:ext cx="1006534" cy="4554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B15A602-4C86-49E1-BCE0-F278842D58E1}"/>
              </a:ext>
            </a:extLst>
          </p:cNvPr>
          <p:cNvSpPr/>
          <p:nvPr/>
        </p:nvSpPr>
        <p:spPr>
          <a:xfrm>
            <a:off x="4513278" y="5155011"/>
            <a:ext cx="1325460" cy="3071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842F9DD3-935F-4AD6-9859-44D0ACD8728D}"/>
              </a:ext>
            </a:extLst>
          </p:cNvPr>
          <p:cNvSpPr/>
          <p:nvPr/>
        </p:nvSpPr>
        <p:spPr>
          <a:xfrm>
            <a:off x="4056262" y="5809787"/>
            <a:ext cx="1639863" cy="4554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FBCD84C3-1294-48DA-B2D9-667EA491EDBF}"/>
              </a:ext>
            </a:extLst>
          </p:cNvPr>
          <p:cNvSpPr/>
          <p:nvPr/>
        </p:nvSpPr>
        <p:spPr>
          <a:xfrm>
            <a:off x="4513278" y="5437175"/>
            <a:ext cx="2725722" cy="3071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14F4EEB0-E96D-4EEC-A56F-2B973AE64217}"/>
              </a:ext>
            </a:extLst>
          </p:cNvPr>
          <p:cNvSpPr/>
          <p:nvPr/>
        </p:nvSpPr>
        <p:spPr>
          <a:xfrm>
            <a:off x="7153715" y="5838962"/>
            <a:ext cx="1091817" cy="4554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AE08BCE7-5030-4C8B-B704-91DB13A6E96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25917931"/>
      </p:ext>
    </p:extLst>
  </p:cSld>
  <p:clrMapOvr>
    <a:masterClrMapping/>
  </p:clrMapOvr>
  <mc:AlternateContent xmlns:mc="http://schemas.openxmlformats.org/markup-compatibility/2006">
    <mc:Choice xmlns:p14="http://schemas.microsoft.com/office/powerpoint/2010/main" Requires="p14">
      <p:transition spd="slow" p14:dur="2000" advTm="107371"/>
    </mc:Choice>
    <mc:Fallback>
      <p:transition spd="slow" advTm="10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6" end="1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4"/>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28"/>
                </p:tgtEl>
              </p:cMediaNode>
            </p:audi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046526"/>
            <a:ext cx="8229600" cy="5811474"/>
          </a:xfrm>
        </p:spPr>
        <p:txBody>
          <a:bodyPr>
            <a:noAutofit/>
          </a:bodyPr>
          <a:lstStyle/>
          <a:p>
            <a:pPr marL="457200" lvl="1" indent="0">
              <a:buNone/>
            </a:pPr>
            <a:endParaRPr lang="en-US" sz="1500" dirty="0">
              <a:latin typeface="Consolas" panose="020B0609020204030204" pitchFamily="49" charset="0"/>
            </a:endParaRPr>
          </a:p>
          <a:p>
            <a:pPr marL="457200" lvl="1" indent="0">
              <a:buNone/>
            </a:pPr>
            <a:endParaRPr lang="en-US" sz="1500" dirty="0">
              <a:latin typeface="Consolas" panose="020B0609020204030204" pitchFamily="49" charset="0"/>
            </a:endParaRP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us = A \ v;</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xs</a:t>
            </a:r>
            <a:r>
              <a:rPr lang="en-US" sz="1500" dirty="0">
                <a:latin typeface="Consolas" panose="020B0609020204030204" pitchFamily="49" charset="0"/>
              </a:rPr>
              <a:t> = [</a:t>
            </a:r>
            <a:r>
              <a:rPr lang="en-US" sz="1500" dirty="0" err="1">
                <a:latin typeface="Consolas" panose="020B0609020204030204" pitchFamily="49" charset="0"/>
              </a:rPr>
              <a:t>x_rng</a:t>
            </a:r>
            <a:r>
              <a:rPr lang="en-US" sz="1500" dirty="0">
                <a:latin typeface="Consolas" panose="020B0609020204030204" pitchFamily="49" charset="0"/>
              </a:rPr>
              <a:t>(1); </a:t>
            </a:r>
            <a:r>
              <a:rPr lang="en-US" sz="1500" dirty="0" err="1">
                <a:latin typeface="Consolas" panose="020B0609020204030204" pitchFamily="49" charset="0"/>
              </a:rPr>
              <a:t>xs</a:t>
            </a:r>
            <a:r>
              <a:rPr lang="en-US" sz="1500" dirty="0">
                <a:latin typeface="Consolas" panose="020B0609020204030204" pitchFamily="49" charset="0"/>
              </a:rPr>
              <a:t>; </a:t>
            </a:r>
            <a:r>
              <a:rPr lang="en-US" sz="1500" dirty="0" err="1">
                <a:latin typeface="Consolas" panose="020B0609020204030204" pitchFamily="49" charset="0"/>
              </a:rPr>
              <a:t>x_rng</a:t>
            </a:r>
            <a:r>
              <a:rPr lang="en-US" sz="1500" dirty="0">
                <a:latin typeface="Consolas" panose="020B0609020204030204" pitchFamily="49" charset="0"/>
              </a:rPr>
              <a:t>(2)];</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if </a:t>
            </a:r>
            <a:r>
              <a:rPr lang="en-US" sz="1500" dirty="0" err="1">
                <a:latin typeface="Consolas" panose="020B0609020204030204" pitchFamily="49" charset="0"/>
              </a:rPr>
              <a:t>dirichlet</a:t>
            </a:r>
            <a:r>
              <a:rPr lang="en-US" sz="1500" dirty="0">
                <a:latin typeface="Consolas" panose="020B0609020204030204" pitchFamily="49" charset="0"/>
              </a:rPr>
              <a:t>( 1 )</a:t>
            </a:r>
          </a:p>
          <a:p>
            <a:pPr marL="457200" lvl="1" indent="0">
              <a:buNone/>
            </a:pPr>
            <a:r>
              <a:rPr lang="en-US" sz="1500" dirty="0">
                <a:latin typeface="Consolas" panose="020B0609020204030204" pitchFamily="49" charset="0"/>
              </a:rPr>
              <a:t>        us = [</a:t>
            </a:r>
            <a:r>
              <a:rPr lang="en-US" sz="1500" dirty="0" err="1">
                <a:latin typeface="Consolas" panose="020B0609020204030204" pitchFamily="49" charset="0"/>
              </a:rPr>
              <a:t>u_bndry</a:t>
            </a:r>
            <a:r>
              <a:rPr lang="en-US" sz="1500" dirty="0">
                <a:latin typeface="Consolas" panose="020B0609020204030204" pitchFamily="49" charset="0"/>
              </a:rPr>
              <a:t>(1); us];</a:t>
            </a:r>
          </a:p>
          <a:p>
            <a:pPr marL="457200" lvl="1" indent="0">
              <a:buNone/>
            </a:pPr>
            <a:r>
              <a:rPr lang="en-US" sz="1500" dirty="0">
                <a:latin typeface="Consolas" panose="020B0609020204030204" pitchFamily="49" charset="0"/>
              </a:rPr>
              <a:t>    else</a:t>
            </a:r>
          </a:p>
          <a:p>
            <a:pPr marL="457200" lvl="1" indent="0">
              <a:buNone/>
            </a:pPr>
            <a:r>
              <a:rPr lang="en-US" sz="1500" dirty="0">
                <a:latin typeface="Consolas" panose="020B0609020204030204" pitchFamily="49" charset="0"/>
              </a:rPr>
              <a:t>        us = [us(1) - </a:t>
            </a:r>
            <a:r>
              <a:rPr lang="en-US" sz="1500" dirty="0" err="1">
                <a:latin typeface="Consolas" panose="020B0609020204030204" pitchFamily="49" charset="0"/>
              </a:rPr>
              <a:t>u_bndry</a:t>
            </a:r>
            <a:r>
              <a:rPr lang="en-US" sz="1500" dirty="0">
                <a:latin typeface="Consolas" panose="020B0609020204030204" pitchFamily="49" charset="0"/>
              </a:rPr>
              <a:t>(1)*h; us];</a:t>
            </a:r>
          </a:p>
          <a:p>
            <a:pPr marL="457200" lvl="1" indent="0">
              <a:buNone/>
            </a:pPr>
            <a:r>
              <a:rPr lang="en-US" sz="1500" dirty="0">
                <a:latin typeface="Consolas" panose="020B0609020204030204" pitchFamily="49" charset="0"/>
              </a:rPr>
              <a:t>    end</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if </a:t>
            </a:r>
            <a:r>
              <a:rPr lang="en-US" sz="1500" dirty="0" err="1">
                <a:latin typeface="Consolas" panose="020B0609020204030204" pitchFamily="49" charset="0"/>
              </a:rPr>
              <a:t>dirichlet</a:t>
            </a:r>
            <a:r>
              <a:rPr lang="en-US" sz="1500" dirty="0">
                <a:latin typeface="Consolas" panose="020B0609020204030204" pitchFamily="49" charset="0"/>
              </a:rPr>
              <a:t>( 2 ) </a:t>
            </a:r>
          </a:p>
          <a:p>
            <a:pPr marL="457200" lvl="1" indent="0">
              <a:buNone/>
            </a:pPr>
            <a:r>
              <a:rPr lang="en-US" sz="1500" dirty="0">
                <a:latin typeface="Consolas" panose="020B0609020204030204" pitchFamily="49" charset="0"/>
              </a:rPr>
              <a:t>        us = [us; </a:t>
            </a:r>
            <a:r>
              <a:rPr lang="en-US" sz="1500" dirty="0" err="1">
                <a:latin typeface="Consolas" panose="020B0609020204030204" pitchFamily="49" charset="0"/>
              </a:rPr>
              <a:t>u_bndry</a:t>
            </a:r>
            <a:r>
              <a:rPr lang="en-US" sz="1500" dirty="0">
                <a:latin typeface="Consolas" panose="020B0609020204030204" pitchFamily="49" charset="0"/>
              </a:rPr>
              <a:t>(2)];</a:t>
            </a:r>
          </a:p>
          <a:p>
            <a:pPr marL="457200" lvl="1" indent="0">
              <a:buNone/>
            </a:pPr>
            <a:r>
              <a:rPr lang="en-US" sz="1500" dirty="0">
                <a:latin typeface="Consolas" panose="020B0609020204030204" pitchFamily="49" charset="0"/>
              </a:rPr>
              <a:t>    else</a:t>
            </a:r>
          </a:p>
          <a:p>
            <a:pPr marL="457200" lvl="1" indent="0">
              <a:buNone/>
            </a:pPr>
            <a:r>
              <a:rPr lang="en-US" sz="1500" dirty="0">
                <a:latin typeface="Consolas" panose="020B0609020204030204" pitchFamily="49" charset="0"/>
              </a:rPr>
              <a:t>        us = [us; us(end) + </a:t>
            </a:r>
            <a:r>
              <a:rPr lang="en-US" sz="1500" dirty="0" err="1">
                <a:latin typeface="Consolas" panose="020B0609020204030204" pitchFamily="49" charset="0"/>
              </a:rPr>
              <a:t>u_bndry</a:t>
            </a:r>
            <a:r>
              <a:rPr lang="en-US" sz="1500" dirty="0">
                <a:latin typeface="Consolas" panose="020B0609020204030204" pitchFamily="49" charset="0"/>
              </a:rPr>
              <a:t>(2)*h];</a:t>
            </a:r>
          </a:p>
          <a:p>
            <a:pPr marL="457200" lvl="1" indent="0">
              <a:buNone/>
            </a:pPr>
            <a:r>
              <a:rPr lang="en-US" sz="1500" dirty="0">
                <a:latin typeface="Consolas" panose="020B0609020204030204" pitchFamily="49" charset="0"/>
              </a:rPr>
              <a:t>    end</a:t>
            </a:r>
          </a:p>
          <a:p>
            <a:pPr marL="457200" lvl="1" indent="0">
              <a:buNone/>
            </a:pPr>
            <a:r>
              <a:rPr lang="en-US" sz="1500" dirty="0">
                <a:latin typeface="Consolas" panose="020B0609020204030204" pitchFamily="49" charset="0"/>
              </a:rPr>
              <a:t>end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9" name="Object 8">
            <a:extLst>
              <a:ext uri="{FF2B5EF4-FFF2-40B4-BE49-F238E27FC236}">
                <a16:creationId xmlns:a16="http://schemas.microsoft.com/office/drawing/2014/main" id="{BF2D024E-E322-4577-952B-D031018EB8CD}"/>
              </a:ext>
            </a:extLst>
          </p:cNvPr>
          <p:cNvGraphicFramePr>
            <a:graphicFrameLocks noChangeAspect="1"/>
          </p:cNvGraphicFramePr>
          <p:nvPr>
            <p:extLst>
              <p:ext uri="{D42A27DB-BD31-4B8C-83A1-F6EECF244321}">
                <p14:modId xmlns:p14="http://schemas.microsoft.com/office/powerpoint/2010/main" val="3431526013"/>
              </p:ext>
            </p:extLst>
          </p:nvPr>
        </p:nvGraphicFramePr>
        <p:xfrm>
          <a:off x="5621104" y="3639344"/>
          <a:ext cx="1658938" cy="495300"/>
        </p:xfrm>
        <a:graphic>
          <a:graphicData uri="http://schemas.openxmlformats.org/presentationml/2006/ole">
            <mc:AlternateContent xmlns:mc="http://schemas.openxmlformats.org/markup-compatibility/2006">
              <mc:Choice xmlns:v="urn:schemas-microsoft-com:vml" Requires="v">
                <p:oleObj name="Equation" r:id="rId5" imgW="850680" imgH="253800" progId="Equation.DSMT4">
                  <p:embed/>
                </p:oleObj>
              </mc:Choice>
              <mc:Fallback>
                <p:oleObj name="Equation" r:id="rId5" imgW="850680" imgH="253800" progId="Equation.DSMT4">
                  <p:embed/>
                  <p:pic>
                    <p:nvPicPr>
                      <p:cNvPr id="15" name="Object 14">
                        <a:extLst>
                          <a:ext uri="{FF2B5EF4-FFF2-40B4-BE49-F238E27FC236}">
                            <a16:creationId xmlns:a16="http://schemas.microsoft.com/office/drawing/2014/main" id="{C7FCB03C-F511-4EEF-99E3-78FBBF513C66}"/>
                          </a:ext>
                        </a:extLst>
                      </p:cNvPr>
                      <p:cNvPicPr/>
                      <p:nvPr/>
                    </p:nvPicPr>
                    <p:blipFill>
                      <a:blip r:embed="rId6"/>
                      <a:stretch>
                        <a:fillRect/>
                      </a:stretch>
                    </p:blipFill>
                    <p:spPr>
                      <a:xfrm>
                        <a:off x="5621104" y="3639344"/>
                        <a:ext cx="1658938" cy="4953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9A131E9-50C7-4080-B27B-200B8A261253}"/>
              </a:ext>
            </a:extLst>
          </p:cNvPr>
          <p:cNvGraphicFramePr>
            <a:graphicFrameLocks noChangeAspect="1"/>
          </p:cNvGraphicFramePr>
          <p:nvPr>
            <p:extLst>
              <p:ext uri="{D42A27DB-BD31-4B8C-83A1-F6EECF244321}">
                <p14:modId xmlns:p14="http://schemas.microsoft.com/office/powerpoint/2010/main" val="2300336014"/>
              </p:ext>
            </p:extLst>
          </p:nvPr>
        </p:nvGraphicFramePr>
        <p:xfrm>
          <a:off x="5621104" y="5310800"/>
          <a:ext cx="1857375" cy="495300"/>
        </p:xfrm>
        <a:graphic>
          <a:graphicData uri="http://schemas.openxmlformats.org/presentationml/2006/ole">
            <mc:AlternateContent xmlns:mc="http://schemas.openxmlformats.org/markup-compatibility/2006">
              <mc:Choice xmlns:v="urn:schemas-microsoft-com:vml" Requires="v">
                <p:oleObj name="Equation" r:id="rId7" imgW="952200" imgH="253800" progId="Equation.DSMT4">
                  <p:embed/>
                </p:oleObj>
              </mc:Choice>
              <mc:Fallback>
                <p:oleObj name="Equation" r:id="rId7" imgW="952200" imgH="253800" progId="Equation.DSMT4">
                  <p:embed/>
                  <p:pic>
                    <p:nvPicPr>
                      <p:cNvPr id="17" name="Object 16">
                        <a:extLst>
                          <a:ext uri="{FF2B5EF4-FFF2-40B4-BE49-F238E27FC236}">
                            <a16:creationId xmlns:a16="http://schemas.microsoft.com/office/drawing/2014/main" id="{CA0DD20C-EA8A-463D-A54C-3406F6733BA8}"/>
                          </a:ext>
                        </a:extLst>
                      </p:cNvPr>
                      <p:cNvPicPr/>
                      <p:nvPr/>
                    </p:nvPicPr>
                    <p:blipFill>
                      <a:blip r:embed="rId8"/>
                      <a:stretch>
                        <a:fillRect/>
                      </a:stretch>
                    </p:blipFill>
                    <p:spPr>
                      <a:xfrm>
                        <a:off x="5621104" y="5310800"/>
                        <a:ext cx="1857375" cy="49530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7FCD173C-01BF-465A-9838-E9B615668CF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75120654"/>
      </p:ext>
    </p:extLst>
  </p:cSld>
  <p:clrMapOvr>
    <a:masterClrMapping/>
  </p:clrMapOvr>
  <mc:AlternateContent xmlns:mc="http://schemas.openxmlformats.org/markup-compatibility/2006">
    <mc:Choice xmlns:p14="http://schemas.microsoft.com/office/powerpoint/2010/main" Requires="p14">
      <p:transition spd="slow" p14:dur="2000" advTm="95692"/>
    </mc:Choice>
    <mc:Fallback>
      <p:transition spd="slow" advTm="95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Let us examine this </a:t>
            </a:r>
            <a:r>
              <a:rPr lang="en-US" cap="small" dirty="0" err="1"/>
              <a:t>bvp</a:t>
            </a:r>
            <a:r>
              <a:rPr lang="en-US" dirty="0"/>
              <a:t>:</a:t>
            </a:r>
          </a:p>
          <a:p>
            <a:endParaRPr lang="en-US" dirty="0"/>
          </a:p>
          <a:p>
            <a:endParaRPr lang="en-US" dirty="0"/>
          </a:p>
          <a:p>
            <a:endParaRPr lang="en-US" dirty="0"/>
          </a:p>
          <a:p>
            <a:pPr marL="0" indent="0">
              <a:buNone/>
            </a:pPr>
            <a:endParaRPr lang="en-US" dirty="0"/>
          </a:p>
          <a:p>
            <a:r>
              <a:rPr lang="en-US" dirty="0"/>
              <a:t>If </a:t>
            </a:r>
            <a:r>
              <a:rPr lang="en-US" i="1" dirty="0">
                <a:latin typeface="Times New Roman" panose="02020603050405020304" pitchFamily="18" charset="0"/>
              </a:rPr>
              <a:t>n</a:t>
            </a:r>
            <a:r>
              <a:rPr lang="en-US" dirty="0">
                <a:latin typeface="Times New Roman" panose="02020603050405020304" pitchFamily="18" charset="0"/>
              </a:rPr>
              <a:t> = 10</a:t>
            </a:r>
            <a:r>
              <a:rPr lang="en-US" dirty="0"/>
              <a:t>, then </a:t>
            </a:r>
            <a:r>
              <a:rPr lang="en-US" i="1" dirty="0">
                <a:latin typeface="Times New Roman" panose="02020603050405020304" pitchFamily="18" charset="0"/>
              </a:rPr>
              <a:t>h</a:t>
            </a:r>
            <a:r>
              <a:rPr lang="en-US" dirty="0">
                <a:latin typeface="Times New Roman" panose="02020603050405020304" pitchFamily="18" charset="0"/>
              </a:rPr>
              <a:t> = 0.2</a:t>
            </a:r>
            <a:r>
              <a:rPr lang="en-US" dirty="0"/>
              <a:t>, so</a:t>
            </a:r>
          </a:p>
          <a:p>
            <a:endParaRPr lang="en-US" dirty="0"/>
          </a:p>
          <a:p>
            <a:endParaRPr lang="en-US" dirty="0"/>
          </a:p>
          <a:p>
            <a:endParaRPr lang="en-US" dirty="0"/>
          </a:p>
          <a:p>
            <a:endParaRPr lang="en-US" dirty="0"/>
          </a:p>
          <a:p>
            <a:r>
              <a:rPr lang="en-US" dirty="0"/>
              <a:t>As before,</a:t>
            </a:r>
            <a:br>
              <a:rPr lang="en-US" dirty="0"/>
            </a:br>
            <a:r>
              <a:rPr lang="en-US" dirty="0"/>
              <a:t>   the </a:t>
            </a:r>
            <a:r>
              <a:rPr lang="en-US" i="1" dirty="0">
                <a:latin typeface="Times New Roman" panose="02020603050405020304" pitchFamily="18" charset="0"/>
              </a:rPr>
              <a:t>x</a:t>
            </a:r>
            <a:r>
              <a:rPr lang="en-US" dirty="0"/>
              <a:t>-values are </a:t>
            </a:r>
            <a:r>
              <a:rPr lang="en-US" sz="2100" dirty="0">
                <a:latin typeface="Times New Roman" panose="02020603050405020304" pitchFamily="18" charset="0"/>
              </a:rPr>
              <a:t>–1, –0.8, –0.6, –0.4, –0.2, 0, 0.2, 0.4, 0.6, 0.8, 1</a:t>
            </a:r>
            <a:endParaRPr lang="en-US" sz="1800"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7" name="Object 6">
            <a:extLst>
              <a:ext uri="{FF2B5EF4-FFF2-40B4-BE49-F238E27FC236}">
                <a16:creationId xmlns:a16="http://schemas.microsoft.com/office/drawing/2014/main" id="{7CFB4AED-0931-4A3C-AA35-1BD66D58237A}"/>
              </a:ext>
            </a:extLst>
          </p:cNvPr>
          <p:cNvGraphicFramePr>
            <a:graphicFrameLocks noChangeAspect="1"/>
          </p:cNvGraphicFramePr>
          <p:nvPr>
            <p:extLst>
              <p:ext uri="{D42A27DB-BD31-4B8C-83A1-F6EECF244321}">
                <p14:modId xmlns:p14="http://schemas.microsoft.com/office/powerpoint/2010/main" val="3891528774"/>
              </p:ext>
            </p:extLst>
          </p:nvPr>
        </p:nvGraphicFramePr>
        <p:xfrm>
          <a:off x="1362075" y="1985963"/>
          <a:ext cx="6707188" cy="1562100"/>
        </p:xfrm>
        <a:graphic>
          <a:graphicData uri="http://schemas.openxmlformats.org/presentationml/2006/ole">
            <mc:AlternateContent xmlns:mc="http://schemas.openxmlformats.org/markup-compatibility/2006">
              <mc:Choice xmlns:v="urn:schemas-microsoft-com:vml" Requires="v">
                <p:oleObj name="Equation" r:id="rId5" imgW="3441600" imgH="799920" progId="Equation.DSMT4">
                  <p:embed/>
                </p:oleObj>
              </mc:Choice>
              <mc:Fallback>
                <p:oleObj name="Equation" r:id="rId5" imgW="3441600" imgH="799920" progId="Equation.DSMT4">
                  <p:embed/>
                  <p:pic>
                    <p:nvPicPr>
                      <p:cNvPr id="7" name="Object 6">
                        <a:extLst>
                          <a:ext uri="{FF2B5EF4-FFF2-40B4-BE49-F238E27FC236}">
                            <a16:creationId xmlns:a16="http://schemas.microsoft.com/office/drawing/2014/main" id="{7CFB4AED-0931-4A3C-AA35-1BD66D58237A}"/>
                          </a:ext>
                        </a:extLst>
                      </p:cNvPr>
                      <p:cNvPicPr/>
                      <p:nvPr/>
                    </p:nvPicPr>
                    <p:blipFill>
                      <a:blip r:embed="rId6"/>
                      <a:stretch>
                        <a:fillRect/>
                      </a:stretch>
                    </p:blipFill>
                    <p:spPr>
                      <a:xfrm>
                        <a:off x="1362075" y="1985963"/>
                        <a:ext cx="6707188" cy="15621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35DCC62-0706-434F-BAD7-F65E72DA2AE2}"/>
              </a:ext>
            </a:extLst>
          </p:cNvPr>
          <p:cNvGraphicFramePr>
            <a:graphicFrameLocks noChangeAspect="1"/>
          </p:cNvGraphicFramePr>
          <p:nvPr>
            <p:extLst>
              <p:ext uri="{D42A27DB-BD31-4B8C-83A1-F6EECF244321}">
                <p14:modId xmlns:p14="http://schemas.microsoft.com/office/powerpoint/2010/main" val="3042945337"/>
              </p:ext>
            </p:extLst>
          </p:nvPr>
        </p:nvGraphicFramePr>
        <p:xfrm>
          <a:off x="848675" y="4171948"/>
          <a:ext cx="2757488" cy="1228725"/>
        </p:xfrm>
        <a:graphic>
          <a:graphicData uri="http://schemas.openxmlformats.org/presentationml/2006/ole">
            <mc:AlternateContent xmlns:mc="http://schemas.openxmlformats.org/markup-compatibility/2006">
              <mc:Choice xmlns:v="urn:schemas-microsoft-com:vml" Requires="v">
                <p:oleObj name="Equation" r:id="rId7" imgW="1714320" imgH="761760" progId="Equation.DSMT4">
                  <p:embed/>
                </p:oleObj>
              </mc:Choice>
              <mc:Fallback>
                <p:oleObj name="Equation" r:id="rId7" imgW="1714320" imgH="761760" progId="Equation.DSMT4">
                  <p:embed/>
                  <p:pic>
                    <p:nvPicPr>
                      <p:cNvPr id="8" name="Object 7">
                        <a:extLst>
                          <a:ext uri="{FF2B5EF4-FFF2-40B4-BE49-F238E27FC236}">
                            <a16:creationId xmlns:a16="http://schemas.microsoft.com/office/drawing/2014/main" id="{C35DCC62-0706-434F-BAD7-F65E72DA2AE2}"/>
                          </a:ext>
                        </a:extLst>
                      </p:cNvPr>
                      <p:cNvPicPr/>
                      <p:nvPr/>
                    </p:nvPicPr>
                    <p:blipFill>
                      <a:blip r:embed="rId8"/>
                      <a:stretch>
                        <a:fillRect/>
                      </a:stretch>
                    </p:blipFill>
                    <p:spPr>
                      <a:xfrm>
                        <a:off x="848675" y="4171948"/>
                        <a:ext cx="2757488" cy="12287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1045B13-5547-410F-AA07-6C1B8FA5E710}"/>
              </a:ext>
            </a:extLst>
          </p:cNvPr>
          <p:cNvGraphicFramePr>
            <a:graphicFrameLocks noChangeAspect="1"/>
          </p:cNvGraphicFramePr>
          <p:nvPr>
            <p:extLst>
              <p:ext uri="{D42A27DB-BD31-4B8C-83A1-F6EECF244321}">
                <p14:modId xmlns:p14="http://schemas.microsoft.com/office/powerpoint/2010/main" val="2782602920"/>
              </p:ext>
            </p:extLst>
          </p:nvPr>
        </p:nvGraphicFramePr>
        <p:xfrm>
          <a:off x="3753710" y="4171948"/>
          <a:ext cx="2328862" cy="1230312"/>
        </p:xfrm>
        <a:graphic>
          <a:graphicData uri="http://schemas.openxmlformats.org/presentationml/2006/ole">
            <mc:AlternateContent xmlns:mc="http://schemas.openxmlformats.org/markup-compatibility/2006">
              <mc:Choice xmlns:v="urn:schemas-microsoft-com:vml" Requires="v">
                <p:oleObj name="Equation" r:id="rId9" imgW="1447560" imgH="761760" progId="Equation.DSMT4">
                  <p:embed/>
                </p:oleObj>
              </mc:Choice>
              <mc:Fallback>
                <p:oleObj name="Equation" r:id="rId9" imgW="1447560" imgH="761760" progId="Equation.DSMT4">
                  <p:embed/>
                  <p:pic>
                    <p:nvPicPr>
                      <p:cNvPr id="9" name="Object 8">
                        <a:extLst>
                          <a:ext uri="{FF2B5EF4-FFF2-40B4-BE49-F238E27FC236}">
                            <a16:creationId xmlns:a16="http://schemas.microsoft.com/office/drawing/2014/main" id="{C1045B13-5547-410F-AA07-6C1B8FA5E710}"/>
                          </a:ext>
                        </a:extLst>
                      </p:cNvPr>
                      <p:cNvPicPr/>
                      <p:nvPr/>
                    </p:nvPicPr>
                    <p:blipFill>
                      <a:blip r:embed="rId10"/>
                      <a:stretch>
                        <a:fillRect/>
                      </a:stretch>
                    </p:blipFill>
                    <p:spPr>
                      <a:xfrm>
                        <a:off x="3753710" y="4171948"/>
                        <a:ext cx="2328862" cy="1230312"/>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6392E874-4EF9-4A6C-A220-66D960F7B23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63643084"/>
      </p:ext>
    </p:extLst>
  </p:cSld>
  <p:clrMapOvr>
    <a:masterClrMapping/>
  </p:clrMapOvr>
  <mc:AlternateContent xmlns:mc="http://schemas.openxmlformats.org/markup-compatibility/2006">
    <mc:Choice xmlns:p14="http://schemas.microsoft.com/office/powerpoint/2010/main" Requires="p14">
      <p:transition spd="slow" p14:dur="2000" advTm="5111"/>
    </mc:Choice>
    <mc:Fallback>
      <p:transition spd="slow" advTm="5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418352" cy="4525963"/>
          </a:xfrm>
        </p:spPr>
        <p:txBody>
          <a:bodyPr/>
          <a:lstStyle/>
          <a:p>
            <a:r>
              <a:rPr lang="en-US" dirty="0"/>
              <a:t>We can call our function with the appropriate arguments:</a:t>
            </a:r>
          </a:p>
          <a:p>
            <a:pPr marL="457200" lvl="1" indent="0">
              <a:buNone/>
            </a:pPr>
            <a:r>
              <a:rPr lang="en-US" sz="1800" dirty="0">
                <a:latin typeface="Consolas" panose="020B0609020204030204" pitchFamily="49" charset="0"/>
              </a:rPr>
              <a:t>&gt;&gt; [</a:t>
            </a:r>
            <a:r>
              <a:rPr lang="en-US" sz="1800" dirty="0" err="1">
                <a:latin typeface="Consolas" panose="020B0609020204030204" pitchFamily="49" charset="0"/>
              </a:rPr>
              <a:t>xs</a:t>
            </a:r>
            <a:r>
              <a:rPr lang="en-US" sz="1800" dirty="0">
                <a:latin typeface="Consolas" panose="020B0609020204030204" pitchFamily="49" charset="0"/>
              </a:rPr>
              <a:t>, us] = </a:t>
            </a:r>
            <a:r>
              <a:rPr lang="en-US" sz="1800" dirty="0" err="1">
                <a:latin typeface="Consolas" panose="020B0609020204030204" pitchFamily="49" charset="0"/>
              </a:rPr>
              <a:t>bvp</a:t>
            </a:r>
            <a:r>
              <a:rPr lang="en-US" sz="1800" dirty="0">
                <a:latin typeface="Consolas" panose="020B0609020204030204" pitchFamily="49" charset="0"/>
              </a:rPr>
              <a:t>( @(x)(x^2*13), @(x)(-5.0), @(x)(8*x),...</a:t>
            </a:r>
          </a:p>
          <a:p>
            <a:pPr marL="457200" lvl="1" indent="0">
              <a:buNone/>
            </a:pPr>
            <a:r>
              <a:rPr lang="en-US" sz="1800" dirty="0">
                <a:latin typeface="Consolas" panose="020B0609020204030204" pitchFamily="49" charset="0"/>
              </a:rPr>
              <a:t>                   @sin, [-1 1], [-0.4738221764482897 2], ...</a:t>
            </a:r>
          </a:p>
          <a:p>
            <a:pPr marL="457200" lvl="1" indent="0">
              <a:buNone/>
            </a:pPr>
            <a:r>
              <a:rPr lang="en-US" sz="1800" dirty="0">
                <a:latin typeface="Consolas" panose="020B0609020204030204" pitchFamily="49" charset="0"/>
              </a:rPr>
              <a:t>                   [false, true], 10 )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18" name="Audio 17">
            <a:hlinkClick r:id="" action="ppaction://media"/>
            <a:extLst>
              <a:ext uri="{FF2B5EF4-FFF2-40B4-BE49-F238E27FC236}">
                <a16:creationId xmlns:a16="http://schemas.microsoft.com/office/drawing/2014/main" id="{255859ED-115D-482C-9B3E-DB88E312A83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26932604"/>
      </p:ext>
    </p:extLst>
  </p:cSld>
  <p:clrMapOvr>
    <a:masterClrMapping/>
  </p:clrMapOvr>
  <mc:AlternateContent xmlns:mc="http://schemas.openxmlformats.org/markup-compatibility/2006">
    <mc:Choice xmlns:p14="http://schemas.microsoft.com/office/powerpoint/2010/main" Requires="p14">
      <p:transition spd="slow" p14:dur="2000" advTm="40896"/>
    </mc:Choice>
    <mc:Fallback>
      <p:transition spd="slow" advTm="4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3FB9-BF10-4FD0-A1C9-614B9E5B3086}"/>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123D6E45-AF4D-4EF0-B4C9-CB732D3C2DF6}"/>
              </a:ext>
            </a:extLst>
          </p:cNvPr>
          <p:cNvSpPr>
            <a:spLocks noGrp="1"/>
          </p:cNvSpPr>
          <p:nvPr>
            <p:ph idx="1"/>
          </p:nvPr>
        </p:nvSpPr>
        <p:spPr/>
        <p:txBody>
          <a:bodyPr/>
          <a:lstStyle/>
          <a:p>
            <a:r>
              <a:rPr lang="en-US" dirty="0"/>
              <a:t>Solving this system of linear equations yields:</a:t>
            </a:r>
          </a:p>
        </p:txBody>
      </p:sp>
      <p:sp>
        <p:nvSpPr>
          <p:cNvPr id="4" name="Footer Placeholder 3">
            <a:extLst>
              <a:ext uri="{FF2B5EF4-FFF2-40B4-BE49-F238E27FC236}">
                <a16:creationId xmlns:a16="http://schemas.microsoft.com/office/drawing/2014/main" id="{DFD844B5-F67A-496C-B701-C1D3DC182246}"/>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BA0DA965-DB66-4504-8FE1-0FFA27550D50}"/>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8" name="Object 7">
            <a:extLst>
              <a:ext uri="{FF2B5EF4-FFF2-40B4-BE49-F238E27FC236}">
                <a16:creationId xmlns:a16="http://schemas.microsoft.com/office/drawing/2014/main" id="{F080936D-6C17-4FAA-ACF4-005C64B72445}"/>
              </a:ext>
            </a:extLst>
          </p:cNvPr>
          <p:cNvGraphicFramePr>
            <a:graphicFrameLocks noChangeAspect="1"/>
          </p:cNvGraphicFramePr>
          <p:nvPr>
            <p:extLst>
              <p:ext uri="{D42A27DB-BD31-4B8C-83A1-F6EECF244321}">
                <p14:modId xmlns:p14="http://schemas.microsoft.com/office/powerpoint/2010/main" val="930653166"/>
              </p:ext>
            </p:extLst>
          </p:nvPr>
        </p:nvGraphicFramePr>
        <p:xfrm>
          <a:off x="2941348" y="2057508"/>
          <a:ext cx="2991955" cy="3663878"/>
        </p:xfrm>
        <a:graphic>
          <a:graphicData uri="http://schemas.openxmlformats.org/presentationml/2006/ole">
            <mc:AlternateContent xmlns:mc="http://schemas.openxmlformats.org/markup-compatibility/2006">
              <mc:Choice xmlns:v="urn:schemas-microsoft-com:vml" Requires="v">
                <p:oleObj name="Equation" r:id="rId5" imgW="1688760" imgH="2057400" progId="Equation.DSMT4">
                  <p:embed/>
                </p:oleObj>
              </mc:Choice>
              <mc:Fallback>
                <p:oleObj name="Equation" r:id="rId5" imgW="1688760" imgH="2057400" progId="Equation.DSMT4">
                  <p:embed/>
                  <p:pic>
                    <p:nvPicPr>
                      <p:cNvPr id="8" name="Object 7">
                        <a:extLst>
                          <a:ext uri="{FF2B5EF4-FFF2-40B4-BE49-F238E27FC236}">
                            <a16:creationId xmlns:a16="http://schemas.microsoft.com/office/drawing/2014/main" id="{F080936D-6C17-4FAA-ACF4-005C64B72445}"/>
                          </a:ext>
                        </a:extLst>
                      </p:cNvPr>
                      <p:cNvPicPr/>
                      <p:nvPr/>
                    </p:nvPicPr>
                    <p:blipFill>
                      <a:blip r:embed="rId6"/>
                      <a:stretch>
                        <a:fillRect/>
                      </a:stretch>
                    </p:blipFill>
                    <p:spPr>
                      <a:xfrm>
                        <a:off x="2941348" y="2057508"/>
                        <a:ext cx="2991955" cy="366387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72D9F85-2C92-4470-95DC-5AFF6EBC848B}"/>
              </a:ext>
            </a:extLst>
          </p:cNvPr>
          <p:cNvGraphicFramePr>
            <a:graphicFrameLocks noChangeAspect="1"/>
          </p:cNvGraphicFramePr>
          <p:nvPr>
            <p:extLst>
              <p:ext uri="{D42A27DB-BD31-4B8C-83A1-F6EECF244321}">
                <p14:modId xmlns:p14="http://schemas.microsoft.com/office/powerpoint/2010/main" val="896295947"/>
              </p:ext>
            </p:extLst>
          </p:nvPr>
        </p:nvGraphicFramePr>
        <p:xfrm>
          <a:off x="6005513" y="3241675"/>
          <a:ext cx="1169987" cy="452438"/>
        </p:xfrm>
        <a:graphic>
          <a:graphicData uri="http://schemas.openxmlformats.org/presentationml/2006/ole">
            <mc:AlternateContent xmlns:mc="http://schemas.openxmlformats.org/markup-compatibility/2006">
              <mc:Choice xmlns:v="urn:schemas-microsoft-com:vml" Requires="v">
                <p:oleObj name="Equation" r:id="rId7" imgW="660240" imgH="253800" progId="Equation.DSMT4">
                  <p:embed/>
                </p:oleObj>
              </mc:Choice>
              <mc:Fallback>
                <p:oleObj name="Equation" r:id="rId7" imgW="660240" imgH="253800" progId="Equation.DSMT4">
                  <p:embed/>
                  <p:pic>
                    <p:nvPicPr>
                      <p:cNvPr id="7" name="Object 6">
                        <a:extLst>
                          <a:ext uri="{FF2B5EF4-FFF2-40B4-BE49-F238E27FC236}">
                            <a16:creationId xmlns:a16="http://schemas.microsoft.com/office/drawing/2014/main" id="{472D9F85-2C92-4470-95DC-5AFF6EBC848B}"/>
                          </a:ext>
                        </a:extLst>
                      </p:cNvPr>
                      <p:cNvPicPr/>
                      <p:nvPr/>
                    </p:nvPicPr>
                    <p:blipFill>
                      <a:blip r:embed="rId8"/>
                      <a:stretch>
                        <a:fillRect/>
                      </a:stretch>
                    </p:blipFill>
                    <p:spPr>
                      <a:xfrm>
                        <a:off x="6005513" y="3241675"/>
                        <a:ext cx="1169987" cy="4524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CBDFB85-184D-4CBF-A761-C882C8515170}"/>
              </a:ext>
            </a:extLst>
          </p:cNvPr>
          <p:cNvGraphicFramePr>
            <a:graphicFrameLocks noChangeAspect="1"/>
          </p:cNvGraphicFramePr>
          <p:nvPr>
            <p:extLst>
              <p:ext uri="{D42A27DB-BD31-4B8C-83A1-F6EECF244321}">
                <p14:modId xmlns:p14="http://schemas.microsoft.com/office/powerpoint/2010/main" val="4170661953"/>
              </p:ext>
            </p:extLst>
          </p:nvPr>
        </p:nvGraphicFramePr>
        <p:xfrm>
          <a:off x="6017193" y="5268949"/>
          <a:ext cx="1012825" cy="452437"/>
        </p:xfrm>
        <a:graphic>
          <a:graphicData uri="http://schemas.openxmlformats.org/presentationml/2006/ole">
            <mc:AlternateContent xmlns:mc="http://schemas.openxmlformats.org/markup-compatibility/2006">
              <mc:Choice xmlns:v="urn:schemas-microsoft-com:vml" Requires="v">
                <p:oleObj name="Equation" r:id="rId9" imgW="571320" imgH="253800" progId="Equation.DSMT4">
                  <p:embed/>
                </p:oleObj>
              </mc:Choice>
              <mc:Fallback>
                <p:oleObj name="Equation" r:id="rId9" imgW="571320" imgH="253800" progId="Equation.DSMT4">
                  <p:embed/>
                  <p:pic>
                    <p:nvPicPr>
                      <p:cNvPr id="9" name="Object 8">
                        <a:extLst>
                          <a:ext uri="{FF2B5EF4-FFF2-40B4-BE49-F238E27FC236}">
                            <a16:creationId xmlns:a16="http://schemas.microsoft.com/office/drawing/2014/main" id="{CCBDFB85-184D-4CBF-A761-C882C8515170}"/>
                          </a:ext>
                        </a:extLst>
                      </p:cNvPr>
                      <p:cNvPicPr/>
                      <p:nvPr/>
                    </p:nvPicPr>
                    <p:blipFill>
                      <a:blip r:embed="rId10"/>
                      <a:stretch>
                        <a:fillRect/>
                      </a:stretch>
                    </p:blipFill>
                    <p:spPr>
                      <a:xfrm>
                        <a:off x="6017193" y="5268949"/>
                        <a:ext cx="1012825" cy="45243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46331E0-576D-4BC8-A411-F5C26A75DB89}"/>
              </a:ext>
            </a:extLst>
          </p:cNvPr>
          <p:cNvGraphicFramePr>
            <a:graphicFrameLocks noChangeAspect="1"/>
          </p:cNvGraphicFramePr>
          <p:nvPr>
            <p:extLst>
              <p:ext uri="{D42A27DB-BD31-4B8C-83A1-F6EECF244321}">
                <p14:modId xmlns:p14="http://schemas.microsoft.com/office/powerpoint/2010/main" val="2294688189"/>
              </p:ext>
            </p:extLst>
          </p:nvPr>
        </p:nvGraphicFramePr>
        <p:xfrm>
          <a:off x="2063750" y="6015038"/>
          <a:ext cx="946150" cy="452437"/>
        </p:xfrm>
        <a:graphic>
          <a:graphicData uri="http://schemas.openxmlformats.org/presentationml/2006/ole">
            <mc:AlternateContent xmlns:mc="http://schemas.openxmlformats.org/markup-compatibility/2006">
              <mc:Choice xmlns:v="urn:schemas-microsoft-com:vml" Requires="v">
                <p:oleObj name="Equation" r:id="rId11" imgW="533160" imgH="253800" progId="Equation.DSMT4">
                  <p:embed/>
                </p:oleObj>
              </mc:Choice>
              <mc:Fallback>
                <p:oleObj name="Equation" r:id="rId11" imgW="533160" imgH="253800" progId="Equation.DSMT4">
                  <p:embed/>
                  <p:pic>
                    <p:nvPicPr>
                      <p:cNvPr id="7" name="Object 6">
                        <a:extLst>
                          <a:ext uri="{FF2B5EF4-FFF2-40B4-BE49-F238E27FC236}">
                            <a16:creationId xmlns:a16="http://schemas.microsoft.com/office/drawing/2014/main" id="{472D9F85-2C92-4470-95DC-5AFF6EBC848B}"/>
                          </a:ext>
                        </a:extLst>
                      </p:cNvPr>
                      <p:cNvPicPr/>
                      <p:nvPr/>
                    </p:nvPicPr>
                    <p:blipFill>
                      <a:blip r:embed="rId12"/>
                      <a:stretch>
                        <a:fillRect/>
                      </a:stretch>
                    </p:blipFill>
                    <p:spPr>
                      <a:xfrm>
                        <a:off x="2063750" y="6015038"/>
                        <a:ext cx="946150" cy="45243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92513E7-D8BD-4EEF-8514-DF1522D815CB}"/>
              </a:ext>
            </a:extLst>
          </p:cNvPr>
          <p:cNvGraphicFramePr>
            <a:graphicFrameLocks noChangeAspect="1"/>
          </p:cNvGraphicFramePr>
          <p:nvPr>
            <p:extLst>
              <p:ext uri="{D42A27DB-BD31-4B8C-83A1-F6EECF244321}">
                <p14:modId xmlns:p14="http://schemas.microsoft.com/office/powerpoint/2010/main" val="1765968467"/>
              </p:ext>
            </p:extLst>
          </p:nvPr>
        </p:nvGraphicFramePr>
        <p:xfrm>
          <a:off x="3457531" y="6016625"/>
          <a:ext cx="3197225" cy="450850"/>
        </p:xfrm>
        <a:graphic>
          <a:graphicData uri="http://schemas.openxmlformats.org/presentationml/2006/ole">
            <mc:AlternateContent xmlns:mc="http://schemas.openxmlformats.org/markup-compatibility/2006">
              <mc:Choice xmlns:v="urn:schemas-microsoft-com:vml" Requires="v">
                <p:oleObj name="Equation" r:id="rId13" imgW="1803240" imgH="253800" progId="Equation.DSMT4">
                  <p:embed/>
                </p:oleObj>
              </mc:Choice>
              <mc:Fallback>
                <p:oleObj name="Equation" r:id="rId13" imgW="1803240" imgH="253800" progId="Equation.DSMT4">
                  <p:embed/>
                  <p:pic>
                    <p:nvPicPr>
                      <p:cNvPr id="12" name="Object 11">
                        <a:extLst>
                          <a:ext uri="{FF2B5EF4-FFF2-40B4-BE49-F238E27FC236}">
                            <a16:creationId xmlns:a16="http://schemas.microsoft.com/office/drawing/2014/main" id="{946331E0-576D-4BC8-A411-F5C26A75DB89}"/>
                          </a:ext>
                        </a:extLst>
                      </p:cNvPr>
                      <p:cNvPicPr/>
                      <p:nvPr/>
                    </p:nvPicPr>
                    <p:blipFill>
                      <a:blip r:embed="rId14"/>
                      <a:stretch>
                        <a:fillRect/>
                      </a:stretch>
                    </p:blipFill>
                    <p:spPr>
                      <a:xfrm>
                        <a:off x="3457531" y="6016625"/>
                        <a:ext cx="3197225" cy="450850"/>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F3620748-75EB-4963-BADA-3A8F45BBCA6A}"/>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17316657"/>
      </p:ext>
    </p:extLst>
  </p:cSld>
  <p:clrMapOvr>
    <a:masterClrMapping/>
  </p:clrMapOvr>
  <mc:AlternateContent xmlns:mc="http://schemas.openxmlformats.org/markup-compatibility/2006">
    <mc:Choice xmlns:p14="http://schemas.microsoft.com/office/powerpoint/2010/main" Requires="p14">
      <p:transition spd="slow" p14:dur="2000" advTm="57706"/>
    </mc:Choice>
    <mc:Fallback>
      <p:transition spd="slow" advTm="57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2435-DA73-4CE6-AD96-22C6E45B56FD}"/>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E9023148-2E7E-4F39-8152-631A6EC67D98}"/>
              </a:ext>
            </a:extLst>
          </p:cNvPr>
          <p:cNvSpPr>
            <a:spLocks noGrp="1"/>
          </p:cNvSpPr>
          <p:nvPr>
            <p:ph idx="1"/>
          </p:nvPr>
        </p:nvSpPr>
        <p:spPr/>
        <p:txBody>
          <a:bodyPr/>
          <a:lstStyle/>
          <a:p>
            <a:r>
              <a:rPr lang="en-US" dirty="0"/>
              <a:t>Here is a plot of the solution and the approximations:</a:t>
            </a:r>
          </a:p>
        </p:txBody>
      </p:sp>
      <p:sp>
        <p:nvSpPr>
          <p:cNvPr id="4" name="Footer Placeholder 3">
            <a:extLst>
              <a:ext uri="{FF2B5EF4-FFF2-40B4-BE49-F238E27FC236}">
                <a16:creationId xmlns:a16="http://schemas.microsoft.com/office/drawing/2014/main" id="{A4A69B24-8F8C-4B00-996C-29CB055C1265}"/>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7859847C-FC67-4D9A-ABDD-23A442B219E8}"/>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9" name="Picture 8">
            <a:extLst>
              <a:ext uri="{FF2B5EF4-FFF2-40B4-BE49-F238E27FC236}">
                <a16:creationId xmlns:a16="http://schemas.microsoft.com/office/drawing/2014/main" id="{49AD8DFE-5222-48CA-936E-711A7A93D7E6}"/>
              </a:ext>
            </a:extLst>
          </p:cNvPr>
          <p:cNvPicPr>
            <a:picLocks noChangeAspect="1"/>
          </p:cNvPicPr>
          <p:nvPr/>
        </p:nvPicPr>
        <p:blipFill>
          <a:blip r:embed="rId5"/>
          <a:srcRect/>
          <a:stretch/>
        </p:blipFill>
        <p:spPr>
          <a:xfrm>
            <a:off x="840297" y="2385869"/>
            <a:ext cx="3333750" cy="3333750"/>
          </a:xfrm>
          <a:prstGeom prst="rect">
            <a:avLst/>
          </a:prstGeom>
        </p:spPr>
      </p:pic>
      <p:pic>
        <p:nvPicPr>
          <p:cNvPr id="12" name="Picture 11">
            <a:extLst>
              <a:ext uri="{FF2B5EF4-FFF2-40B4-BE49-F238E27FC236}">
                <a16:creationId xmlns:a16="http://schemas.microsoft.com/office/drawing/2014/main" id="{4DA2D17A-258D-4258-BA5F-7D71F0957D20}"/>
              </a:ext>
            </a:extLst>
          </p:cNvPr>
          <p:cNvPicPr>
            <a:picLocks noChangeAspect="1"/>
          </p:cNvPicPr>
          <p:nvPr/>
        </p:nvPicPr>
        <p:blipFill>
          <a:blip r:embed="rId6"/>
          <a:srcRect/>
          <a:stretch/>
        </p:blipFill>
        <p:spPr>
          <a:xfrm>
            <a:off x="4739780" y="2385869"/>
            <a:ext cx="3333750" cy="3333750"/>
          </a:xfrm>
          <a:prstGeom prst="rect">
            <a:avLst/>
          </a:prstGeom>
        </p:spPr>
      </p:pic>
      <p:graphicFrame>
        <p:nvGraphicFramePr>
          <p:cNvPr id="14" name="Object 13">
            <a:extLst>
              <a:ext uri="{FF2B5EF4-FFF2-40B4-BE49-F238E27FC236}">
                <a16:creationId xmlns:a16="http://schemas.microsoft.com/office/drawing/2014/main" id="{BDB9426F-B104-4EE8-99F4-D4A50371F0B2}"/>
              </a:ext>
            </a:extLst>
          </p:cNvPr>
          <p:cNvGraphicFramePr>
            <a:graphicFrameLocks noChangeAspect="1"/>
          </p:cNvGraphicFramePr>
          <p:nvPr>
            <p:extLst>
              <p:ext uri="{D42A27DB-BD31-4B8C-83A1-F6EECF244321}">
                <p14:modId xmlns:p14="http://schemas.microsoft.com/office/powerpoint/2010/main" val="1072673773"/>
              </p:ext>
            </p:extLst>
          </p:nvPr>
        </p:nvGraphicFramePr>
        <p:xfrm>
          <a:off x="2029620" y="5803611"/>
          <a:ext cx="1125682" cy="901989"/>
        </p:xfrm>
        <a:graphic>
          <a:graphicData uri="http://schemas.openxmlformats.org/presentationml/2006/ole">
            <mc:AlternateContent xmlns:mc="http://schemas.openxmlformats.org/markup-compatibility/2006">
              <mc:Choice xmlns:v="urn:schemas-microsoft-com:vml" Requires="v">
                <p:oleObj name="Equation" r:id="rId7" imgW="634680" imgH="507960" progId="Equation.DSMT4">
                  <p:embed/>
                </p:oleObj>
              </mc:Choice>
              <mc:Fallback>
                <p:oleObj name="Equation" r:id="rId7" imgW="634680" imgH="507960" progId="Equation.DSMT4">
                  <p:embed/>
                  <p:pic>
                    <p:nvPicPr>
                      <p:cNvPr id="7" name="Object 6">
                        <a:extLst>
                          <a:ext uri="{FF2B5EF4-FFF2-40B4-BE49-F238E27FC236}">
                            <a16:creationId xmlns:a16="http://schemas.microsoft.com/office/drawing/2014/main" id="{7CFB4AED-0931-4A3C-AA35-1BD66D58237A}"/>
                          </a:ext>
                        </a:extLst>
                      </p:cNvPr>
                      <p:cNvPicPr/>
                      <p:nvPr/>
                    </p:nvPicPr>
                    <p:blipFill>
                      <a:blip r:embed="rId8"/>
                      <a:stretch>
                        <a:fillRect/>
                      </a:stretch>
                    </p:blipFill>
                    <p:spPr>
                      <a:xfrm>
                        <a:off x="2029620" y="5803611"/>
                        <a:ext cx="1125682" cy="901989"/>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D0DDBC39-DD9A-4F8A-AE54-847E735B6629}"/>
              </a:ext>
            </a:extLst>
          </p:cNvPr>
          <p:cNvGraphicFramePr>
            <a:graphicFrameLocks noChangeAspect="1"/>
          </p:cNvGraphicFramePr>
          <p:nvPr>
            <p:extLst>
              <p:ext uri="{D42A27DB-BD31-4B8C-83A1-F6EECF244321}">
                <p14:modId xmlns:p14="http://schemas.microsoft.com/office/powerpoint/2010/main" val="1727452677"/>
              </p:ext>
            </p:extLst>
          </p:nvPr>
        </p:nvGraphicFramePr>
        <p:xfrm>
          <a:off x="4684991" y="5774748"/>
          <a:ext cx="3667125" cy="946727"/>
        </p:xfrm>
        <a:graphic>
          <a:graphicData uri="http://schemas.openxmlformats.org/presentationml/2006/ole">
            <mc:AlternateContent xmlns:mc="http://schemas.openxmlformats.org/markup-compatibility/2006">
              <mc:Choice xmlns:v="urn:schemas-microsoft-com:vml" Requires="v">
                <p:oleObj name="Equation" r:id="rId9" imgW="2070000" imgH="533160" progId="Equation.DSMT4">
                  <p:embed/>
                </p:oleObj>
              </mc:Choice>
              <mc:Fallback>
                <p:oleObj name="Equation" r:id="rId9" imgW="2070000" imgH="533160" progId="Equation.DSMT4">
                  <p:embed/>
                  <p:pic>
                    <p:nvPicPr>
                      <p:cNvPr id="7" name="Object 6">
                        <a:extLst>
                          <a:ext uri="{FF2B5EF4-FFF2-40B4-BE49-F238E27FC236}">
                            <a16:creationId xmlns:a16="http://schemas.microsoft.com/office/drawing/2014/main" id="{7CFB4AED-0931-4A3C-AA35-1BD66D58237A}"/>
                          </a:ext>
                        </a:extLst>
                      </p:cNvPr>
                      <p:cNvPicPr/>
                      <p:nvPr/>
                    </p:nvPicPr>
                    <p:blipFill>
                      <a:blip r:embed="rId10"/>
                      <a:stretch>
                        <a:fillRect/>
                      </a:stretch>
                    </p:blipFill>
                    <p:spPr>
                      <a:xfrm>
                        <a:off x="4684991" y="5774748"/>
                        <a:ext cx="3667125" cy="946727"/>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FB3CF2DD-5F5D-4D40-AFAA-85D131A1F31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05479403"/>
      </p:ext>
    </p:extLst>
  </p:cSld>
  <p:clrMapOvr>
    <a:masterClrMapping/>
  </p:clrMapOvr>
  <mc:AlternateContent xmlns:mc="http://schemas.openxmlformats.org/markup-compatibility/2006">
    <mc:Choice xmlns:p14="http://schemas.microsoft.com/office/powerpoint/2010/main" Requires="p14">
      <p:transition spd="slow" p14:dur="2000" advTm="97642"/>
    </mc:Choice>
    <mc:Fallback>
      <p:transition spd="slow" advTm="9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Error analysis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393185" cy="4525963"/>
          </a:xfrm>
        </p:spPr>
        <p:txBody>
          <a:bodyPr/>
          <a:lstStyle/>
          <a:p>
            <a:r>
              <a:rPr lang="en-US" dirty="0"/>
              <a:t>Problem:</a:t>
            </a:r>
          </a:p>
          <a:p>
            <a:pPr lvl="1"/>
            <a:r>
              <a:rPr lang="en-US" dirty="0"/>
              <a:t>When we substituted the derivative and second derivative,</a:t>
            </a:r>
            <a:br>
              <a:rPr lang="en-US" dirty="0"/>
            </a:br>
            <a:r>
              <a:rPr lang="en-US" dirty="0"/>
              <a:t>	we used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approximations</a:t>
            </a:r>
          </a:p>
          <a:p>
            <a:pPr lvl="1"/>
            <a:r>
              <a:rPr lang="en-US" dirty="0"/>
              <a:t>When we approximated the derivatives,</a:t>
            </a:r>
            <a:br>
              <a:rPr lang="en-US" dirty="0"/>
            </a:br>
            <a:r>
              <a:rPr lang="en-US" dirty="0"/>
              <a:t>	we used </a:t>
            </a:r>
            <a:r>
              <a:rPr lang="en-US" dirty="0">
                <a:latin typeface="Times New Roman" panose="02020603050405020304" pitchFamily="18" charset="0"/>
              </a:rPr>
              <a:t>O(</a:t>
            </a:r>
            <a:r>
              <a:rPr lang="en-US" i="1" dirty="0">
                <a:latin typeface="Times New Roman" panose="02020603050405020304" pitchFamily="18" charset="0"/>
              </a:rPr>
              <a:t>h</a:t>
            </a:r>
            <a:r>
              <a:rPr lang="en-US" dirty="0">
                <a:latin typeface="Times New Roman" panose="02020603050405020304" pitchFamily="18" charset="0"/>
              </a:rPr>
              <a:t>)</a:t>
            </a:r>
            <a:r>
              <a:rPr lang="en-US" dirty="0"/>
              <a:t> approximations</a:t>
            </a:r>
          </a:p>
          <a:p>
            <a:pPr lvl="1"/>
            <a:endParaRPr lang="en-US" dirty="0"/>
          </a:p>
          <a:p>
            <a:pPr lvl="1"/>
            <a:endParaRPr lang="en-US" dirty="0"/>
          </a:p>
          <a:p>
            <a:pPr lvl="1"/>
            <a:endParaRPr lang="en-US" dirty="0"/>
          </a:p>
          <a:p>
            <a:pPr lvl="1"/>
            <a:r>
              <a:rPr lang="en-US" dirty="0"/>
              <a:t>Consequently, the overall error will now be </a:t>
            </a:r>
            <a:r>
              <a:rPr lang="en-US" dirty="0">
                <a:latin typeface="Times New Roman" panose="02020603050405020304" pitchFamily="18" charset="0"/>
              </a:rPr>
              <a:t>O(</a:t>
            </a:r>
            <a:r>
              <a:rPr lang="en-US" i="1" dirty="0">
                <a:latin typeface="Times New Roman" panose="02020603050405020304" pitchFamily="18" charset="0"/>
              </a:rPr>
              <a:t>h</a:t>
            </a:r>
            <a:r>
              <a:rPr lang="en-US" dirty="0">
                <a:latin typeface="Times New Roman" panose="02020603050405020304" pitchFamily="18" charset="0"/>
              </a:rPr>
              <a:t>)</a:t>
            </a:r>
            <a:r>
              <a:rPr lang="en-US" dirty="0"/>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9" name="Object 8">
            <a:extLst>
              <a:ext uri="{FF2B5EF4-FFF2-40B4-BE49-F238E27FC236}">
                <a16:creationId xmlns:a16="http://schemas.microsoft.com/office/drawing/2014/main" id="{E245CA67-A900-4E57-8853-A99352DFF64A}"/>
              </a:ext>
            </a:extLst>
          </p:cNvPr>
          <p:cNvGraphicFramePr>
            <a:graphicFrameLocks noChangeAspect="1"/>
          </p:cNvGraphicFramePr>
          <p:nvPr>
            <p:extLst>
              <p:ext uri="{D42A27DB-BD31-4B8C-83A1-F6EECF244321}">
                <p14:modId xmlns:p14="http://schemas.microsoft.com/office/powerpoint/2010/main" val="1172522074"/>
              </p:ext>
            </p:extLst>
          </p:nvPr>
        </p:nvGraphicFramePr>
        <p:xfrm>
          <a:off x="2908087" y="3580191"/>
          <a:ext cx="3659188" cy="817562"/>
        </p:xfrm>
        <a:graphic>
          <a:graphicData uri="http://schemas.openxmlformats.org/presentationml/2006/ole">
            <mc:AlternateContent xmlns:mc="http://schemas.openxmlformats.org/markup-compatibility/2006">
              <mc:Choice xmlns:v="urn:schemas-microsoft-com:vml" Requires="v">
                <p:oleObj name="Equation" r:id="rId5" imgW="1879560" imgH="419040" progId="Equation.DSMT4">
                  <p:embed/>
                </p:oleObj>
              </mc:Choice>
              <mc:Fallback>
                <p:oleObj name="Equation" r:id="rId5" imgW="1879560" imgH="419040" progId="Equation.DSMT4">
                  <p:embed/>
                  <p:pic>
                    <p:nvPicPr>
                      <p:cNvPr id="11" name="Object 10">
                        <a:extLst>
                          <a:ext uri="{FF2B5EF4-FFF2-40B4-BE49-F238E27FC236}">
                            <a16:creationId xmlns:a16="http://schemas.microsoft.com/office/drawing/2014/main" id="{C9646F79-5369-45C8-B179-29AD915B7A61}"/>
                          </a:ext>
                        </a:extLst>
                      </p:cNvPr>
                      <p:cNvPicPr/>
                      <p:nvPr/>
                    </p:nvPicPr>
                    <p:blipFill>
                      <a:blip r:embed="rId6"/>
                      <a:stretch>
                        <a:fillRect/>
                      </a:stretch>
                    </p:blipFill>
                    <p:spPr>
                      <a:xfrm>
                        <a:off x="2908087" y="3580191"/>
                        <a:ext cx="3659188" cy="817562"/>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987195E1-8A4D-4E37-9D21-74F20886805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69026642"/>
      </p:ext>
    </p:extLst>
  </p:cSld>
  <p:clrMapOvr>
    <a:masterClrMapping/>
  </p:clrMapOvr>
  <mc:AlternateContent xmlns:mc="http://schemas.openxmlformats.org/markup-compatibility/2006">
    <mc:Choice xmlns:p14="http://schemas.microsoft.com/office/powerpoint/2010/main" Requires="p14">
      <p:transition spd="slow" p14:dur="2000" advTm="92975"/>
    </mc:Choice>
    <mc:Fallback>
      <p:transition spd="slow" advTm="9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r>
              <a:rPr lang="en-US" dirty="0"/>
              <a:t>An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approximation</a:t>
            </a:r>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Recall we used a divided-difference approximation of the derivative:</a:t>
            </a:r>
          </a:p>
          <a:p>
            <a:pPr lvl="1"/>
            <a:endParaRPr lang="en-US" dirty="0"/>
          </a:p>
          <a:p>
            <a:pPr lvl="1"/>
            <a:endParaRPr lang="en-US" dirty="0"/>
          </a:p>
          <a:p>
            <a:pPr lvl="1"/>
            <a:endParaRPr lang="en-US" dirty="0"/>
          </a:p>
          <a:p>
            <a:pPr lvl="1"/>
            <a:endParaRPr lang="en-US" dirty="0">
              <a:latin typeface="Times New Roman" panose="02020603050405020304" pitchFamily="18" charset="0"/>
            </a:endParaRPr>
          </a:p>
          <a:p>
            <a:pPr lvl="1"/>
            <a:endParaRPr lang="en-US" dirty="0"/>
          </a:p>
          <a:p>
            <a:pPr marL="457200" lvl="1" indent="0">
              <a:buNone/>
            </a:pPr>
            <a:endParaRPr lang="en-US" dirty="0"/>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11" name="Object 10">
            <a:extLst>
              <a:ext uri="{FF2B5EF4-FFF2-40B4-BE49-F238E27FC236}">
                <a16:creationId xmlns:a16="http://schemas.microsoft.com/office/drawing/2014/main" id="{C9646F79-5369-45C8-B179-29AD915B7A61}"/>
              </a:ext>
            </a:extLst>
          </p:cNvPr>
          <p:cNvGraphicFramePr>
            <a:graphicFrameLocks noChangeAspect="1"/>
          </p:cNvGraphicFramePr>
          <p:nvPr>
            <p:extLst>
              <p:ext uri="{D42A27DB-BD31-4B8C-83A1-F6EECF244321}">
                <p14:modId xmlns:p14="http://schemas.microsoft.com/office/powerpoint/2010/main" val="4020499849"/>
              </p:ext>
            </p:extLst>
          </p:nvPr>
        </p:nvGraphicFramePr>
        <p:xfrm>
          <a:off x="1101725" y="2425380"/>
          <a:ext cx="2524125" cy="768350"/>
        </p:xfrm>
        <a:graphic>
          <a:graphicData uri="http://schemas.openxmlformats.org/presentationml/2006/ole">
            <mc:AlternateContent xmlns:mc="http://schemas.openxmlformats.org/markup-compatibility/2006">
              <mc:Choice xmlns:v="urn:schemas-microsoft-com:vml" Requires="v">
                <p:oleObj name="Equation" r:id="rId5" imgW="1295280" imgH="393480" progId="Equation.DSMT4">
                  <p:embed/>
                </p:oleObj>
              </mc:Choice>
              <mc:Fallback>
                <p:oleObj name="Equation" r:id="rId5" imgW="1295280" imgH="393480" progId="Equation.DSMT4">
                  <p:embed/>
                  <p:pic>
                    <p:nvPicPr>
                      <p:cNvPr id="11" name="Object 10">
                        <a:extLst>
                          <a:ext uri="{FF2B5EF4-FFF2-40B4-BE49-F238E27FC236}">
                            <a16:creationId xmlns:a16="http://schemas.microsoft.com/office/drawing/2014/main" id="{C9646F79-5369-45C8-B179-29AD915B7A61}"/>
                          </a:ext>
                        </a:extLst>
                      </p:cNvPr>
                      <p:cNvPicPr/>
                      <p:nvPr/>
                    </p:nvPicPr>
                    <p:blipFill>
                      <a:blip r:embed="rId6"/>
                      <a:stretch>
                        <a:fillRect/>
                      </a:stretch>
                    </p:blipFill>
                    <p:spPr>
                      <a:xfrm>
                        <a:off x="1101725" y="2425380"/>
                        <a:ext cx="2524125" cy="7683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9ADBD53-ACDA-4BB3-BB69-8DC414ADC24D}"/>
              </a:ext>
            </a:extLst>
          </p:cNvPr>
          <p:cNvGraphicFramePr>
            <a:graphicFrameLocks noChangeAspect="1"/>
          </p:cNvGraphicFramePr>
          <p:nvPr>
            <p:extLst>
              <p:ext uri="{D42A27DB-BD31-4B8C-83A1-F6EECF244321}">
                <p14:modId xmlns:p14="http://schemas.microsoft.com/office/powerpoint/2010/main" val="404512638"/>
              </p:ext>
            </p:extLst>
          </p:nvPr>
        </p:nvGraphicFramePr>
        <p:xfrm>
          <a:off x="4783138" y="2425700"/>
          <a:ext cx="2746375" cy="768350"/>
        </p:xfrm>
        <a:graphic>
          <a:graphicData uri="http://schemas.openxmlformats.org/presentationml/2006/ole">
            <mc:AlternateContent xmlns:mc="http://schemas.openxmlformats.org/markup-compatibility/2006">
              <mc:Choice xmlns:v="urn:schemas-microsoft-com:vml" Requires="v">
                <p:oleObj name="Equation" r:id="rId7" imgW="1409400" imgH="393480" progId="Equation.DSMT4">
                  <p:embed/>
                </p:oleObj>
              </mc:Choice>
              <mc:Fallback>
                <p:oleObj name="Equation" r:id="rId7" imgW="1409400" imgH="393480" progId="Equation.DSMT4">
                  <p:embed/>
                  <p:pic>
                    <p:nvPicPr>
                      <p:cNvPr id="11" name="Object 10">
                        <a:extLst>
                          <a:ext uri="{FF2B5EF4-FFF2-40B4-BE49-F238E27FC236}">
                            <a16:creationId xmlns:a16="http://schemas.microsoft.com/office/drawing/2014/main" id="{C9646F79-5369-45C8-B179-29AD915B7A61}"/>
                          </a:ext>
                        </a:extLst>
                      </p:cNvPr>
                      <p:cNvPicPr/>
                      <p:nvPr/>
                    </p:nvPicPr>
                    <p:blipFill>
                      <a:blip r:embed="rId8"/>
                      <a:stretch>
                        <a:fillRect/>
                      </a:stretch>
                    </p:blipFill>
                    <p:spPr>
                      <a:xfrm>
                        <a:off x="4783138" y="2425700"/>
                        <a:ext cx="2746375" cy="7683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FDC0B4E-D909-4C79-A6A4-52334D265C4D}"/>
              </a:ext>
            </a:extLst>
          </p:cNvPr>
          <p:cNvGraphicFramePr>
            <a:graphicFrameLocks noChangeAspect="1"/>
          </p:cNvGraphicFramePr>
          <p:nvPr>
            <p:extLst>
              <p:ext uri="{D42A27DB-BD31-4B8C-83A1-F6EECF244321}">
                <p14:modId xmlns:p14="http://schemas.microsoft.com/office/powerpoint/2010/main" val="3479386794"/>
              </p:ext>
            </p:extLst>
          </p:nvPr>
        </p:nvGraphicFramePr>
        <p:xfrm>
          <a:off x="844550" y="3196804"/>
          <a:ext cx="3019425" cy="768350"/>
        </p:xfrm>
        <a:graphic>
          <a:graphicData uri="http://schemas.openxmlformats.org/presentationml/2006/ole">
            <mc:AlternateContent xmlns:mc="http://schemas.openxmlformats.org/markup-compatibility/2006">
              <mc:Choice xmlns:v="urn:schemas-microsoft-com:vml" Requires="v">
                <p:oleObj name="Equation" r:id="rId9" imgW="1549080" imgH="393480" progId="Equation.DSMT4">
                  <p:embed/>
                </p:oleObj>
              </mc:Choice>
              <mc:Fallback>
                <p:oleObj name="Equation" r:id="rId9" imgW="1549080" imgH="393480" progId="Equation.DSMT4">
                  <p:embed/>
                  <p:pic>
                    <p:nvPicPr>
                      <p:cNvPr id="11" name="Object 10">
                        <a:extLst>
                          <a:ext uri="{FF2B5EF4-FFF2-40B4-BE49-F238E27FC236}">
                            <a16:creationId xmlns:a16="http://schemas.microsoft.com/office/drawing/2014/main" id="{C9646F79-5369-45C8-B179-29AD915B7A61}"/>
                          </a:ext>
                        </a:extLst>
                      </p:cNvPr>
                      <p:cNvPicPr/>
                      <p:nvPr/>
                    </p:nvPicPr>
                    <p:blipFill>
                      <a:blip r:embed="rId10"/>
                      <a:stretch>
                        <a:fillRect/>
                      </a:stretch>
                    </p:blipFill>
                    <p:spPr>
                      <a:xfrm>
                        <a:off x="844550" y="3196804"/>
                        <a:ext cx="3019425" cy="7683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CEE43F8-B7D6-40B5-A492-3E6BDC71C4D5}"/>
              </a:ext>
            </a:extLst>
          </p:cNvPr>
          <p:cNvGraphicFramePr>
            <a:graphicFrameLocks noChangeAspect="1"/>
          </p:cNvGraphicFramePr>
          <p:nvPr>
            <p:extLst>
              <p:ext uri="{D42A27DB-BD31-4B8C-83A1-F6EECF244321}">
                <p14:modId xmlns:p14="http://schemas.microsoft.com/office/powerpoint/2010/main" val="2588922260"/>
              </p:ext>
            </p:extLst>
          </p:nvPr>
        </p:nvGraphicFramePr>
        <p:xfrm>
          <a:off x="4572000" y="3197339"/>
          <a:ext cx="3241675" cy="768350"/>
        </p:xfrm>
        <a:graphic>
          <a:graphicData uri="http://schemas.openxmlformats.org/presentationml/2006/ole">
            <mc:AlternateContent xmlns:mc="http://schemas.openxmlformats.org/markup-compatibility/2006">
              <mc:Choice xmlns:v="urn:schemas-microsoft-com:vml" Requires="v">
                <p:oleObj name="Equation" r:id="rId11" imgW="1663560" imgH="393480" progId="Equation.DSMT4">
                  <p:embed/>
                </p:oleObj>
              </mc:Choice>
              <mc:Fallback>
                <p:oleObj name="Equation" r:id="rId11" imgW="1663560" imgH="393480" progId="Equation.DSMT4">
                  <p:embed/>
                  <p:pic>
                    <p:nvPicPr>
                      <p:cNvPr id="10" name="Object 9">
                        <a:extLst>
                          <a:ext uri="{FF2B5EF4-FFF2-40B4-BE49-F238E27FC236}">
                            <a16:creationId xmlns:a16="http://schemas.microsoft.com/office/drawing/2014/main" id="{B9ADBD53-ACDA-4BB3-BB69-8DC414ADC24D}"/>
                          </a:ext>
                        </a:extLst>
                      </p:cNvPr>
                      <p:cNvPicPr/>
                      <p:nvPr/>
                    </p:nvPicPr>
                    <p:blipFill>
                      <a:blip r:embed="rId12"/>
                      <a:stretch>
                        <a:fillRect/>
                      </a:stretch>
                    </p:blipFill>
                    <p:spPr>
                      <a:xfrm>
                        <a:off x="4572000" y="3197339"/>
                        <a:ext cx="3241675" cy="7683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E31198F1-455B-44AF-AC1C-7D5345B6F307}"/>
              </a:ext>
            </a:extLst>
          </p:cNvPr>
          <p:cNvGraphicFramePr>
            <a:graphicFrameLocks noChangeAspect="1"/>
          </p:cNvGraphicFramePr>
          <p:nvPr>
            <p:extLst>
              <p:ext uri="{D42A27DB-BD31-4B8C-83A1-F6EECF244321}">
                <p14:modId xmlns:p14="http://schemas.microsoft.com/office/powerpoint/2010/main" val="3756705608"/>
              </p:ext>
            </p:extLst>
          </p:nvPr>
        </p:nvGraphicFramePr>
        <p:xfrm>
          <a:off x="4361577" y="4216798"/>
          <a:ext cx="4629308" cy="497681"/>
        </p:xfrm>
        <a:graphic>
          <a:graphicData uri="http://schemas.openxmlformats.org/presentationml/2006/ole">
            <mc:AlternateContent xmlns:mc="http://schemas.openxmlformats.org/markup-compatibility/2006">
              <mc:Choice xmlns:v="urn:schemas-microsoft-com:vml" Requires="v">
                <p:oleObj name="Equation" r:id="rId13" imgW="2374560" imgH="253800" progId="Equation.DSMT4">
                  <p:embed/>
                </p:oleObj>
              </mc:Choice>
              <mc:Fallback>
                <p:oleObj name="Equation" r:id="rId13" imgW="2374560" imgH="253800" progId="Equation.DSMT4">
                  <p:embed/>
                  <p:pic>
                    <p:nvPicPr>
                      <p:cNvPr id="14" name="Object 13">
                        <a:extLst>
                          <a:ext uri="{FF2B5EF4-FFF2-40B4-BE49-F238E27FC236}">
                            <a16:creationId xmlns:a16="http://schemas.microsoft.com/office/drawing/2014/main" id="{79DFF35D-5929-43A1-986E-2F6720B969F9}"/>
                          </a:ext>
                        </a:extLst>
                      </p:cNvPr>
                      <p:cNvPicPr/>
                      <p:nvPr/>
                    </p:nvPicPr>
                    <p:blipFill>
                      <a:blip r:embed="rId14"/>
                      <a:stretch>
                        <a:fillRect/>
                      </a:stretch>
                    </p:blipFill>
                    <p:spPr>
                      <a:xfrm>
                        <a:off x="4361577" y="4216798"/>
                        <a:ext cx="4629308" cy="497681"/>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298CF638-2725-42C6-8196-CAD77B4745E9}"/>
              </a:ext>
            </a:extLst>
          </p:cNvPr>
          <p:cNvGraphicFramePr>
            <a:graphicFrameLocks noChangeAspect="1"/>
          </p:cNvGraphicFramePr>
          <p:nvPr>
            <p:extLst>
              <p:ext uri="{D42A27DB-BD31-4B8C-83A1-F6EECF244321}">
                <p14:modId xmlns:p14="http://schemas.microsoft.com/office/powerpoint/2010/main" val="1420092644"/>
              </p:ext>
            </p:extLst>
          </p:nvPr>
        </p:nvGraphicFramePr>
        <p:xfrm>
          <a:off x="390057" y="4216798"/>
          <a:ext cx="3415316" cy="497507"/>
        </p:xfrm>
        <a:graphic>
          <a:graphicData uri="http://schemas.openxmlformats.org/presentationml/2006/ole">
            <mc:AlternateContent xmlns:mc="http://schemas.openxmlformats.org/markup-compatibility/2006">
              <mc:Choice xmlns:v="urn:schemas-microsoft-com:vml" Requires="v">
                <p:oleObj name="Equation" r:id="rId15" imgW="1752480" imgH="253800" progId="Equation.DSMT4">
                  <p:embed/>
                </p:oleObj>
              </mc:Choice>
              <mc:Fallback>
                <p:oleObj name="Equation" r:id="rId15" imgW="1752480" imgH="253800" progId="Equation.DSMT4">
                  <p:embed/>
                  <p:pic>
                    <p:nvPicPr>
                      <p:cNvPr id="11" name="Object 10">
                        <a:extLst>
                          <a:ext uri="{FF2B5EF4-FFF2-40B4-BE49-F238E27FC236}">
                            <a16:creationId xmlns:a16="http://schemas.microsoft.com/office/drawing/2014/main" id="{2AE4696D-C213-43F0-8F9C-116DD6745D0F}"/>
                          </a:ext>
                        </a:extLst>
                      </p:cNvPr>
                      <p:cNvPicPr/>
                      <p:nvPr/>
                    </p:nvPicPr>
                    <p:blipFill>
                      <a:blip r:embed="rId16"/>
                      <a:stretch>
                        <a:fillRect/>
                      </a:stretch>
                    </p:blipFill>
                    <p:spPr>
                      <a:xfrm>
                        <a:off x="390057" y="4216798"/>
                        <a:ext cx="3415316" cy="49750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28F69C7B-5D67-4AAE-8F44-515E2DC7D0B0}"/>
              </a:ext>
            </a:extLst>
          </p:cNvPr>
          <p:cNvGraphicFramePr>
            <a:graphicFrameLocks noChangeAspect="1"/>
          </p:cNvGraphicFramePr>
          <p:nvPr>
            <p:extLst>
              <p:ext uri="{D42A27DB-BD31-4B8C-83A1-F6EECF244321}">
                <p14:modId xmlns:p14="http://schemas.microsoft.com/office/powerpoint/2010/main" val="610997883"/>
              </p:ext>
            </p:extLst>
          </p:nvPr>
        </p:nvGraphicFramePr>
        <p:xfrm>
          <a:off x="1106488" y="5553075"/>
          <a:ext cx="7550150" cy="847725"/>
        </p:xfrm>
        <a:graphic>
          <a:graphicData uri="http://schemas.openxmlformats.org/presentationml/2006/ole">
            <mc:AlternateContent xmlns:mc="http://schemas.openxmlformats.org/markup-compatibility/2006">
              <mc:Choice xmlns:v="urn:schemas-microsoft-com:vml" Requires="v">
                <p:oleObj name="Equation" r:id="rId17" imgW="3873240" imgH="431640" progId="Equation.DSMT4">
                  <p:embed/>
                </p:oleObj>
              </mc:Choice>
              <mc:Fallback>
                <p:oleObj name="Equation" r:id="rId17" imgW="3873240" imgH="431640" progId="Equation.DSMT4">
                  <p:embed/>
                  <p:pic>
                    <p:nvPicPr>
                      <p:cNvPr id="17" name="Object 16">
                        <a:extLst>
                          <a:ext uri="{FF2B5EF4-FFF2-40B4-BE49-F238E27FC236}">
                            <a16:creationId xmlns:a16="http://schemas.microsoft.com/office/drawing/2014/main" id="{E31198F1-455B-44AF-AC1C-7D5345B6F307}"/>
                          </a:ext>
                        </a:extLst>
                      </p:cNvPr>
                      <p:cNvPicPr/>
                      <p:nvPr/>
                    </p:nvPicPr>
                    <p:blipFill>
                      <a:blip r:embed="rId18"/>
                      <a:stretch>
                        <a:fillRect/>
                      </a:stretch>
                    </p:blipFill>
                    <p:spPr>
                      <a:xfrm>
                        <a:off x="1106488" y="5553075"/>
                        <a:ext cx="7550150" cy="84772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DAFC0E3F-CD2B-4F25-B9EB-884786C574D6}"/>
              </a:ext>
            </a:extLst>
          </p:cNvPr>
          <p:cNvGraphicFramePr>
            <a:graphicFrameLocks noChangeAspect="1"/>
          </p:cNvGraphicFramePr>
          <p:nvPr>
            <p:extLst>
              <p:ext uri="{D42A27DB-BD31-4B8C-83A1-F6EECF244321}">
                <p14:modId xmlns:p14="http://schemas.microsoft.com/office/powerpoint/2010/main" val="3806522668"/>
              </p:ext>
            </p:extLst>
          </p:nvPr>
        </p:nvGraphicFramePr>
        <p:xfrm>
          <a:off x="176213" y="4754563"/>
          <a:ext cx="6137275" cy="847725"/>
        </p:xfrm>
        <a:graphic>
          <a:graphicData uri="http://schemas.openxmlformats.org/presentationml/2006/ole">
            <mc:AlternateContent xmlns:mc="http://schemas.openxmlformats.org/markup-compatibility/2006">
              <mc:Choice xmlns:v="urn:schemas-microsoft-com:vml" Requires="v">
                <p:oleObj name="Equation" r:id="rId19" imgW="3149280" imgH="431640" progId="Equation.DSMT4">
                  <p:embed/>
                </p:oleObj>
              </mc:Choice>
              <mc:Fallback>
                <p:oleObj name="Equation" r:id="rId19" imgW="3149280" imgH="431640" progId="Equation.DSMT4">
                  <p:embed/>
                  <p:pic>
                    <p:nvPicPr>
                      <p:cNvPr id="18" name="Object 17">
                        <a:extLst>
                          <a:ext uri="{FF2B5EF4-FFF2-40B4-BE49-F238E27FC236}">
                            <a16:creationId xmlns:a16="http://schemas.microsoft.com/office/drawing/2014/main" id="{298CF638-2725-42C6-8196-CAD77B4745E9}"/>
                          </a:ext>
                        </a:extLst>
                      </p:cNvPr>
                      <p:cNvPicPr/>
                      <p:nvPr/>
                    </p:nvPicPr>
                    <p:blipFill>
                      <a:blip r:embed="rId20"/>
                      <a:stretch>
                        <a:fillRect/>
                      </a:stretch>
                    </p:blipFill>
                    <p:spPr>
                      <a:xfrm>
                        <a:off x="176213" y="4754563"/>
                        <a:ext cx="6137275" cy="84772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F9154741-D9DD-4080-9F1C-DA0EC1B0D18C}"/>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34164097"/>
      </p:ext>
    </p:extLst>
  </p:cSld>
  <p:clrMapOvr>
    <a:masterClrMapping/>
  </p:clrMapOvr>
  <mc:AlternateContent xmlns:mc="http://schemas.openxmlformats.org/markup-compatibility/2006">
    <mc:Choice xmlns:p14="http://schemas.microsoft.com/office/powerpoint/2010/main" Requires="p14">
      <p:transition spd="slow" p14:dur="2000" advTm="59358"/>
    </mc:Choice>
    <mc:Fallback>
      <p:transition spd="slow" advTm="59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323363"/>
            <a:ext cx="8229600" cy="5382237"/>
          </a:xfrm>
        </p:spPr>
        <p:txBody>
          <a:bodyPr>
            <a:noAutofit/>
          </a:bodyPr>
          <a:lstStyle/>
          <a:p>
            <a:pPr marL="457200" lvl="1" indent="0">
              <a:buNone/>
            </a:pPr>
            <a:r>
              <a:rPr lang="en-US" sz="1500" dirty="0">
                <a:latin typeface="Consolas" panose="020B0609020204030204" pitchFamily="49" charset="0"/>
              </a:rPr>
              <a:t>function [</a:t>
            </a:r>
            <a:r>
              <a:rPr lang="en-US" sz="1500" dirty="0" err="1">
                <a:latin typeface="Consolas" panose="020B0609020204030204" pitchFamily="49" charset="0"/>
              </a:rPr>
              <a:t>xs</a:t>
            </a:r>
            <a:r>
              <a:rPr lang="en-US" sz="1500" dirty="0">
                <a:latin typeface="Consolas" panose="020B0609020204030204" pitchFamily="49" charset="0"/>
              </a:rPr>
              <a:t>, us] = </a:t>
            </a:r>
            <a:r>
              <a:rPr lang="en-US" sz="1500" dirty="0" err="1">
                <a:latin typeface="Consolas" panose="020B0609020204030204" pitchFamily="49" charset="0"/>
              </a:rPr>
              <a:t>bvp</a:t>
            </a:r>
            <a:r>
              <a:rPr lang="en-US" sz="1500" dirty="0">
                <a:latin typeface="Consolas" panose="020B0609020204030204" pitchFamily="49" charset="0"/>
              </a:rPr>
              <a:t>( a2, a1, a0, g, </a:t>
            </a:r>
            <a:r>
              <a:rPr lang="en-US" sz="1500" dirty="0" err="1">
                <a:latin typeface="Consolas" panose="020B0609020204030204" pitchFamily="49" charset="0"/>
              </a:rPr>
              <a:t>x_rng</a:t>
            </a:r>
            <a:r>
              <a:rPr lang="en-US" sz="1500" dirty="0">
                <a:latin typeface="Consolas" panose="020B0609020204030204" pitchFamily="49" charset="0"/>
              </a:rPr>
              <a:t>, </a:t>
            </a:r>
            <a:r>
              <a:rPr lang="en-US" sz="1500" dirty="0" err="1">
                <a:latin typeface="Consolas" panose="020B0609020204030204" pitchFamily="49" charset="0"/>
              </a:rPr>
              <a:t>u_bndry</a:t>
            </a:r>
            <a:r>
              <a:rPr lang="en-US" sz="1500" dirty="0">
                <a:latin typeface="Consolas" panose="020B0609020204030204" pitchFamily="49" charset="0"/>
              </a:rPr>
              <a:t>, </a:t>
            </a:r>
            <a:r>
              <a:rPr lang="en-US" sz="1500" dirty="0" err="1">
                <a:latin typeface="Consolas" panose="020B0609020204030204" pitchFamily="49" charset="0"/>
              </a:rPr>
              <a:t>dirichlet</a:t>
            </a:r>
            <a:r>
              <a:rPr lang="en-US" sz="1500" dirty="0">
                <a:latin typeface="Consolas" panose="020B0609020204030204" pitchFamily="49" charset="0"/>
              </a:rPr>
              <a:t>, n )</a:t>
            </a:r>
          </a:p>
          <a:p>
            <a:pPr marL="457200" lvl="1" indent="0">
              <a:buNone/>
            </a:pPr>
            <a:r>
              <a:rPr lang="en-US" sz="1500" dirty="0">
                <a:latin typeface="Consolas" panose="020B0609020204030204" pitchFamily="49" charset="0"/>
              </a:rPr>
              <a:t>    h = (</a:t>
            </a:r>
            <a:r>
              <a:rPr lang="en-US" sz="1500" dirty="0" err="1">
                <a:latin typeface="Consolas" panose="020B0609020204030204" pitchFamily="49" charset="0"/>
              </a:rPr>
              <a:t>x_rng</a:t>
            </a:r>
            <a:r>
              <a:rPr lang="en-US" sz="1500" dirty="0">
                <a:latin typeface="Consolas" panose="020B0609020204030204" pitchFamily="49" charset="0"/>
              </a:rPr>
              <a:t>(2) - </a:t>
            </a:r>
            <a:r>
              <a:rPr lang="en-US" sz="1500" dirty="0" err="1">
                <a:latin typeface="Consolas" panose="020B0609020204030204" pitchFamily="49" charset="0"/>
              </a:rPr>
              <a:t>x_rng</a:t>
            </a:r>
            <a:r>
              <a:rPr lang="en-US" sz="1500" dirty="0">
                <a:latin typeface="Consolas" panose="020B0609020204030204" pitchFamily="49" charset="0"/>
              </a:rPr>
              <a:t>(1))/n;</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p = @(x)( 2.0*a2(x) -     a1(x)*h  );</a:t>
            </a:r>
          </a:p>
          <a:p>
            <a:pPr marL="457200" lvl="1" indent="0">
              <a:buNone/>
            </a:pPr>
            <a:r>
              <a:rPr lang="en-US" sz="1500" dirty="0">
                <a:latin typeface="Consolas" panose="020B0609020204030204" pitchFamily="49" charset="0"/>
              </a:rPr>
              <a:t>    q = @(x)(-4.0*a2(x) + 2.0*a0(x)*h^2);</a:t>
            </a:r>
          </a:p>
          <a:p>
            <a:pPr marL="457200" lvl="1" indent="0">
              <a:buNone/>
            </a:pPr>
            <a:r>
              <a:rPr lang="en-US" sz="1500" dirty="0">
                <a:latin typeface="Consolas" panose="020B0609020204030204" pitchFamily="49" charset="0"/>
              </a:rPr>
              <a:t>    r = @(x)( 2.0*a2(x) +     a1(x)*h  );</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xs</a:t>
            </a:r>
            <a:r>
              <a:rPr lang="en-US" sz="1500" dirty="0">
                <a:latin typeface="Consolas" panose="020B0609020204030204" pitchFamily="49" charset="0"/>
              </a:rPr>
              <a:t> = </a:t>
            </a:r>
            <a:r>
              <a:rPr lang="en-US" sz="1500" dirty="0" err="1">
                <a:latin typeface="Consolas" panose="020B0609020204030204" pitchFamily="49" charset="0"/>
              </a:rPr>
              <a:t>linspace</a:t>
            </a:r>
            <a:r>
              <a:rPr lang="en-US" sz="1500" dirty="0">
                <a:latin typeface="Consolas" panose="020B0609020204030204" pitchFamily="49" charset="0"/>
              </a:rPr>
              <a:t>( </a:t>
            </a:r>
            <a:r>
              <a:rPr lang="en-US" sz="1500" dirty="0" err="1">
                <a:latin typeface="Consolas" panose="020B0609020204030204" pitchFamily="49" charset="0"/>
              </a:rPr>
              <a:t>x_rng</a:t>
            </a:r>
            <a:r>
              <a:rPr lang="en-US" sz="1500" dirty="0">
                <a:latin typeface="Consolas" panose="020B0609020204030204" pitchFamily="49" charset="0"/>
              </a:rPr>
              <a:t>(1) + h, </a:t>
            </a:r>
            <a:r>
              <a:rPr lang="en-US" sz="1500" dirty="0" err="1">
                <a:latin typeface="Consolas" panose="020B0609020204030204" pitchFamily="49" charset="0"/>
              </a:rPr>
              <a:t>x_rng</a:t>
            </a:r>
            <a:r>
              <a:rPr lang="en-US" sz="1500" dirty="0">
                <a:latin typeface="Consolas" panose="020B0609020204030204" pitchFamily="49" charset="0"/>
              </a:rPr>
              <a:t>(2) - h, n - 1 )';</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A = zeros( n - 1, n - 1 );</a:t>
            </a:r>
          </a:p>
          <a:p>
            <a:pPr marL="457200" lvl="1" indent="0">
              <a:buNone/>
            </a:pPr>
            <a:r>
              <a:rPr lang="en-US" sz="1500" dirty="0">
                <a:latin typeface="Consolas" panose="020B0609020204030204" pitchFamily="49" charset="0"/>
              </a:rPr>
              <a:t>    </a:t>
            </a:r>
          </a:p>
          <a:p>
            <a:pPr marL="457200" lvl="1" indent="0">
              <a:buNone/>
            </a:pPr>
            <a:r>
              <a:rPr lang="en-US" sz="1500" dirty="0">
                <a:latin typeface="Consolas" panose="020B0609020204030204" pitchFamily="49" charset="0"/>
              </a:rPr>
              <a:t>    for k = 1:(n - 1)</a:t>
            </a:r>
          </a:p>
          <a:p>
            <a:pPr marL="457200" lvl="1" indent="0">
              <a:buNone/>
            </a:pPr>
            <a:r>
              <a:rPr lang="en-US" sz="1500" dirty="0">
                <a:latin typeface="Consolas" panose="020B0609020204030204" pitchFamily="49" charset="0"/>
              </a:rPr>
              <a:t>        A(k, k) = q(</a:t>
            </a:r>
            <a:r>
              <a:rPr lang="en-US" sz="1500" dirty="0" err="1">
                <a:latin typeface="Consolas" panose="020B0609020204030204" pitchFamily="49" charset="0"/>
              </a:rPr>
              <a:t>xs</a:t>
            </a:r>
            <a:r>
              <a:rPr lang="en-US" sz="1500" dirty="0">
                <a:latin typeface="Consolas" panose="020B0609020204030204" pitchFamily="49" charset="0"/>
              </a:rPr>
              <a:t>(k));</a:t>
            </a:r>
          </a:p>
          <a:p>
            <a:pPr marL="457200" lvl="1" indent="0">
              <a:buNone/>
            </a:pPr>
            <a:r>
              <a:rPr lang="en-US" sz="1500" dirty="0">
                <a:latin typeface="Consolas" panose="020B0609020204030204" pitchFamily="49" charset="0"/>
              </a:rPr>
              <a:t>    end</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for k = 1:(n - 2)</a:t>
            </a:r>
          </a:p>
          <a:p>
            <a:pPr marL="457200" lvl="1" indent="0">
              <a:buNone/>
            </a:pPr>
            <a:r>
              <a:rPr lang="en-US" sz="1500" dirty="0">
                <a:latin typeface="Consolas" panose="020B0609020204030204" pitchFamily="49" charset="0"/>
              </a:rPr>
              <a:t>        A(k + 1, k    ) = p(</a:t>
            </a:r>
            <a:r>
              <a:rPr lang="en-US" sz="1500" dirty="0" err="1">
                <a:latin typeface="Consolas" panose="020B0609020204030204" pitchFamily="49" charset="0"/>
              </a:rPr>
              <a:t>xs</a:t>
            </a:r>
            <a:r>
              <a:rPr lang="en-US" sz="1500" dirty="0">
                <a:latin typeface="Consolas" panose="020B0609020204030204" pitchFamily="49" charset="0"/>
              </a:rPr>
              <a:t>(k + 1));</a:t>
            </a:r>
          </a:p>
          <a:p>
            <a:pPr marL="457200" lvl="1" indent="0">
              <a:buNone/>
            </a:pPr>
            <a:r>
              <a:rPr lang="en-US" sz="1500" dirty="0">
                <a:latin typeface="Consolas" panose="020B0609020204030204" pitchFamily="49" charset="0"/>
              </a:rPr>
              <a:t>        A(k,     k + 1) = r(</a:t>
            </a:r>
            <a:r>
              <a:rPr lang="en-US" sz="1500" dirty="0" err="1">
                <a:latin typeface="Consolas" panose="020B0609020204030204" pitchFamily="49" charset="0"/>
              </a:rPr>
              <a:t>xs</a:t>
            </a:r>
            <a:r>
              <a:rPr lang="en-US" sz="1500" dirty="0">
                <a:latin typeface="Consolas" panose="020B0609020204030204" pitchFamily="49" charset="0"/>
              </a:rPr>
              <a:t>(k));</a:t>
            </a:r>
          </a:p>
          <a:p>
            <a:pPr marL="457200" lvl="1" indent="0">
              <a:buNone/>
            </a:pPr>
            <a:r>
              <a:rPr lang="en-US" sz="1500" dirty="0">
                <a:latin typeface="Consolas" panose="020B0609020204030204" pitchFamily="49" charset="0"/>
              </a:rPr>
              <a:t>    end</a:t>
            </a:r>
          </a:p>
          <a:p>
            <a:pPr marL="457200" lvl="1" indent="0">
              <a:buNone/>
            </a:pPr>
            <a:r>
              <a:rPr lang="en-US" sz="1500" dirty="0">
                <a:latin typeface="Consolas" panose="020B0609020204030204" pitchFamily="49" charset="0"/>
              </a:rPr>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a:extLst>
              <a:ext uri="{FF2B5EF4-FFF2-40B4-BE49-F238E27FC236}">
                <a16:creationId xmlns:a16="http://schemas.microsoft.com/office/drawing/2014/main" id="{FE3D2FFA-D849-4211-B336-5CA2C983BFD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30919914"/>
      </p:ext>
    </p:extLst>
  </p:cSld>
  <p:clrMapOvr>
    <a:masterClrMapping/>
  </p:clrMapOvr>
  <mc:AlternateContent xmlns:mc="http://schemas.openxmlformats.org/markup-compatibility/2006">
    <mc:Choice xmlns:p14="http://schemas.microsoft.com/office/powerpoint/2010/main" Requires="p14">
      <p:transition spd="slow" p14:dur="2000" advTm="11534"/>
    </mc:Choice>
    <mc:Fallback>
      <p:transition spd="slow" advTm="1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046526"/>
            <a:ext cx="8594521" cy="5811474"/>
          </a:xfrm>
        </p:spPr>
        <p:txBody>
          <a:bodyPr>
            <a:noAutofit/>
          </a:bodyPr>
          <a:lstStyle/>
          <a:p>
            <a:pPr marL="457200" lvl="1" indent="0">
              <a:buNone/>
            </a:pPr>
            <a:endParaRPr lang="en-US" sz="1500" dirty="0">
              <a:latin typeface="Consolas" panose="020B0609020204030204" pitchFamily="49" charset="0"/>
            </a:endParaRPr>
          </a:p>
          <a:p>
            <a:pPr marL="457200" lvl="1" indent="0">
              <a:buNone/>
            </a:pPr>
            <a:endParaRPr lang="en-US" sz="1500" dirty="0">
              <a:latin typeface="Consolas" panose="020B0609020204030204" pitchFamily="49" charset="0"/>
            </a:endParaRP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v = 2.0*g( </a:t>
            </a:r>
            <a:r>
              <a:rPr lang="en-US" sz="1500" dirty="0" err="1">
                <a:latin typeface="Consolas" panose="020B0609020204030204" pitchFamily="49" charset="0"/>
              </a:rPr>
              <a:t>xs</a:t>
            </a:r>
            <a:r>
              <a:rPr lang="en-US" sz="1500" dirty="0">
                <a:latin typeface="Consolas" panose="020B0609020204030204" pitchFamily="49" charset="0"/>
              </a:rPr>
              <a:t> )*h^2;</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if </a:t>
            </a:r>
            <a:r>
              <a:rPr lang="en-US" sz="1500" dirty="0" err="1">
                <a:latin typeface="Consolas" panose="020B0609020204030204" pitchFamily="49" charset="0"/>
              </a:rPr>
              <a:t>dirichlet</a:t>
            </a:r>
            <a:r>
              <a:rPr lang="en-US" sz="1500" dirty="0">
                <a:latin typeface="Consolas" panose="020B0609020204030204" pitchFamily="49" charset="0"/>
              </a:rPr>
              <a:t>( 1 )</a:t>
            </a:r>
          </a:p>
          <a:p>
            <a:pPr marL="457200" lvl="1" indent="0">
              <a:buNone/>
            </a:pPr>
            <a:r>
              <a:rPr lang="en-US" sz="1500" dirty="0">
                <a:latin typeface="Consolas" panose="020B0609020204030204" pitchFamily="49" charset="0"/>
              </a:rPr>
              <a:t>        v(1)   = v(1)   - p(</a:t>
            </a:r>
            <a:r>
              <a:rPr lang="en-US" sz="1500" dirty="0" err="1">
                <a:latin typeface="Consolas" panose="020B0609020204030204" pitchFamily="49" charset="0"/>
              </a:rPr>
              <a:t>xs</a:t>
            </a:r>
            <a:r>
              <a:rPr lang="en-US" sz="1500" dirty="0">
                <a:latin typeface="Consolas" panose="020B0609020204030204" pitchFamily="49" charset="0"/>
              </a:rPr>
              <a:t>(1)  )*</a:t>
            </a:r>
            <a:r>
              <a:rPr lang="en-US" sz="1500" dirty="0" err="1">
                <a:latin typeface="Consolas" panose="020B0609020204030204" pitchFamily="49" charset="0"/>
              </a:rPr>
              <a:t>u_bndry</a:t>
            </a:r>
            <a:r>
              <a:rPr lang="en-US" sz="1500" dirty="0">
                <a:latin typeface="Consolas" panose="020B0609020204030204" pitchFamily="49" charset="0"/>
              </a:rPr>
              <a:t>(1);</a:t>
            </a:r>
          </a:p>
          <a:p>
            <a:pPr marL="457200" lvl="1" indent="0">
              <a:buNone/>
            </a:pPr>
            <a:r>
              <a:rPr lang="en-US" sz="1500" dirty="0">
                <a:latin typeface="Consolas" panose="020B0609020204030204" pitchFamily="49" charset="0"/>
              </a:rPr>
              <a:t>    else</a:t>
            </a:r>
          </a:p>
          <a:p>
            <a:pPr marL="457200" lvl="1" indent="0">
              <a:buNone/>
            </a:pPr>
            <a:r>
              <a:rPr lang="en-US" sz="1500" dirty="0">
                <a:latin typeface="Consolas" panose="020B0609020204030204" pitchFamily="49" charset="0"/>
              </a:rPr>
              <a:t>        A(1, 1) = A(1, 1) + (4.0/3.0)*p(</a:t>
            </a:r>
            <a:r>
              <a:rPr lang="en-US" sz="1500" dirty="0" err="1">
                <a:latin typeface="Consolas" panose="020B0609020204030204" pitchFamily="49" charset="0"/>
              </a:rPr>
              <a:t>xs</a:t>
            </a:r>
            <a:r>
              <a:rPr lang="en-US" sz="1500" dirty="0">
                <a:latin typeface="Consolas" panose="020B0609020204030204" pitchFamily="49" charset="0"/>
              </a:rPr>
              <a:t>(1));</a:t>
            </a:r>
          </a:p>
          <a:p>
            <a:pPr marL="457200" lvl="1" indent="0">
              <a:buNone/>
            </a:pPr>
            <a:r>
              <a:rPr lang="en-US" sz="1500" dirty="0">
                <a:latin typeface="Consolas" panose="020B0609020204030204" pitchFamily="49" charset="0"/>
              </a:rPr>
              <a:t>        A(1, 2) = A(1, 2) - (1.0/3.0)*p(</a:t>
            </a:r>
            <a:r>
              <a:rPr lang="en-US" sz="1500" dirty="0" err="1">
                <a:latin typeface="Consolas" panose="020B0609020204030204" pitchFamily="49" charset="0"/>
              </a:rPr>
              <a:t>xs</a:t>
            </a:r>
            <a:r>
              <a:rPr lang="en-US" sz="1500" dirty="0">
                <a:latin typeface="Consolas" panose="020B0609020204030204" pitchFamily="49" charset="0"/>
              </a:rPr>
              <a:t>(1));</a:t>
            </a:r>
          </a:p>
          <a:p>
            <a:pPr marL="457200" lvl="1" indent="0">
              <a:buNone/>
            </a:pPr>
            <a:r>
              <a:rPr lang="en-US" sz="1500" dirty="0">
                <a:latin typeface="Consolas" panose="020B0609020204030204" pitchFamily="49" charset="0"/>
              </a:rPr>
              <a:t>        v(1)    = v(1)    + (2.0/3.0)*p(</a:t>
            </a:r>
            <a:r>
              <a:rPr lang="en-US" sz="1500" dirty="0" err="1">
                <a:latin typeface="Consolas" panose="020B0609020204030204" pitchFamily="49" charset="0"/>
              </a:rPr>
              <a:t>xs</a:t>
            </a:r>
            <a:r>
              <a:rPr lang="en-US" sz="1500" dirty="0">
                <a:latin typeface="Consolas" panose="020B0609020204030204" pitchFamily="49" charset="0"/>
              </a:rPr>
              <a:t>(1))*</a:t>
            </a:r>
            <a:r>
              <a:rPr lang="en-US" sz="1500" dirty="0" err="1">
                <a:latin typeface="Consolas" panose="020B0609020204030204" pitchFamily="49" charset="0"/>
              </a:rPr>
              <a:t>u_bndry</a:t>
            </a:r>
            <a:r>
              <a:rPr lang="en-US" sz="1500" dirty="0">
                <a:latin typeface="Consolas" panose="020B0609020204030204" pitchFamily="49" charset="0"/>
              </a:rPr>
              <a:t>(1)*h; </a:t>
            </a:r>
          </a:p>
          <a:p>
            <a:pPr marL="457200" lvl="1" indent="0">
              <a:buNone/>
            </a:pPr>
            <a:r>
              <a:rPr lang="en-US" sz="1500" dirty="0">
                <a:latin typeface="Consolas" panose="020B0609020204030204" pitchFamily="49" charset="0"/>
              </a:rPr>
              <a:t>    end</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if </a:t>
            </a:r>
            <a:r>
              <a:rPr lang="en-US" sz="1500" dirty="0" err="1">
                <a:latin typeface="Consolas" panose="020B0609020204030204" pitchFamily="49" charset="0"/>
              </a:rPr>
              <a:t>dirichlet</a:t>
            </a:r>
            <a:r>
              <a:rPr lang="en-US" sz="1500" dirty="0">
                <a:latin typeface="Consolas" panose="020B0609020204030204" pitchFamily="49" charset="0"/>
              </a:rPr>
              <a:t>( 2 )</a:t>
            </a:r>
          </a:p>
          <a:p>
            <a:pPr marL="457200" lvl="1" indent="0">
              <a:buNone/>
            </a:pPr>
            <a:r>
              <a:rPr lang="en-US" sz="1500" dirty="0">
                <a:latin typeface="Consolas" panose="020B0609020204030204" pitchFamily="49" charset="0"/>
              </a:rPr>
              <a:t>        v(end) = v(end) - r(</a:t>
            </a:r>
            <a:r>
              <a:rPr lang="en-US" sz="1500" dirty="0" err="1">
                <a:latin typeface="Consolas" panose="020B0609020204030204" pitchFamily="49" charset="0"/>
              </a:rPr>
              <a:t>xs</a:t>
            </a:r>
            <a:r>
              <a:rPr lang="en-US" sz="1500" dirty="0">
                <a:latin typeface="Consolas" panose="020B0609020204030204" pitchFamily="49" charset="0"/>
              </a:rPr>
              <a:t>(end))*</a:t>
            </a:r>
            <a:r>
              <a:rPr lang="en-US" sz="1500" dirty="0" err="1">
                <a:latin typeface="Consolas" panose="020B0609020204030204" pitchFamily="49" charset="0"/>
              </a:rPr>
              <a:t>u_bndry</a:t>
            </a:r>
            <a:r>
              <a:rPr lang="en-US" sz="1500" dirty="0">
                <a:latin typeface="Consolas" panose="020B0609020204030204" pitchFamily="49" charset="0"/>
              </a:rPr>
              <a:t>(2);</a:t>
            </a:r>
          </a:p>
          <a:p>
            <a:pPr marL="457200" lvl="1" indent="0">
              <a:buNone/>
            </a:pPr>
            <a:r>
              <a:rPr lang="en-US" sz="1500" dirty="0">
                <a:latin typeface="Consolas" panose="020B0609020204030204" pitchFamily="49" charset="0"/>
              </a:rPr>
              <a:t>    else</a:t>
            </a:r>
          </a:p>
          <a:p>
            <a:pPr marL="457200" lvl="1" indent="0">
              <a:buNone/>
            </a:pPr>
            <a:r>
              <a:rPr lang="en-US" sz="1500" dirty="0">
                <a:latin typeface="Consolas" panose="020B0609020204030204" pitchFamily="49" charset="0"/>
              </a:rPr>
              <a:t>        A(end, end-1) = A(end, end-1) - (1.0/3.0)*r(</a:t>
            </a:r>
            <a:r>
              <a:rPr lang="en-US" sz="1500" dirty="0" err="1">
                <a:latin typeface="Consolas" panose="020B0609020204030204" pitchFamily="49" charset="0"/>
              </a:rPr>
              <a:t>xs</a:t>
            </a:r>
            <a:r>
              <a:rPr lang="en-US" sz="1500" dirty="0">
                <a:latin typeface="Consolas" panose="020B0609020204030204" pitchFamily="49" charset="0"/>
              </a:rPr>
              <a:t>(end));</a:t>
            </a:r>
          </a:p>
          <a:p>
            <a:pPr marL="457200" lvl="1" indent="0">
              <a:buNone/>
            </a:pPr>
            <a:r>
              <a:rPr lang="en-US" sz="1500" dirty="0">
                <a:latin typeface="Consolas" panose="020B0609020204030204" pitchFamily="49" charset="0"/>
              </a:rPr>
              <a:t>        A(end, end)   = A(end, end)   + (4.0/3.0)*r(</a:t>
            </a:r>
            <a:r>
              <a:rPr lang="en-US" sz="1500" dirty="0" err="1">
                <a:latin typeface="Consolas" panose="020B0609020204030204" pitchFamily="49" charset="0"/>
              </a:rPr>
              <a:t>xs</a:t>
            </a:r>
            <a:r>
              <a:rPr lang="en-US" sz="1500" dirty="0">
                <a:latin typeface="Consolas" panose="020B0609020204030204" pitchFamily="49" charset="0"/>
              </a:rPr>
              <a:t>(end));</a:t>
            </a:r>
          </a:p>
          <a:p>
            <a:pPr marL="457200" lvl="1" indent="0">
              <a:buNone/>
            </a:pPr>
            <a:r>
              <a:rPr lang="en-US" sz="1500" dirty="0">
                <a:latin typeface="Consolas" panose="020B0609020204030204" pitchFamily="49" charset="0"/>
              </a:rPr>
              <a:t>        v(end)        = v(end)        - (2.0/3.0)*r(</a:t>
            </a:r>
            <a:r>
              <a:rPr lang="en-US" sz="1500" dirty="0" err="1">
                <a:latin typeface="Consolas" panose="020B0609020204030204" pitchFamily="49" charset="0"/>
              </a:rPr>
              <a:t>xs</a:t>
            </a:r>
            <a:r>
              <a:rPr lang="en-US" sz="1500" dirty="0">
                <a:latin typeface="Consolas" panose="020B0609020204030204" pitchFamily="49" charset="0"/>
              </a:rPr>
              <a:t>(end))*</a:t>
            </a:r>
            <a:r>
              <a:rPr lang="en-US" sz="1500" dirty="0" err="1">
                <a:latin typeface="Consolas" panose="020B0609020204030204" pitchFamily="49" charset="0"/>
              </a:rPr>
              <a:t>u_bndry</a:t>
            </a:r>
            <a:r>
              <a:rPr lang="en-US" sz="1500" dirty="0">
                <a:latin typeface="Consolas" panose="020B0609020204030204" pitchFamily="49" charset="0"/>
              </a:rPr>
              <a:t>(2)*h; </a:t>
            </a:r>
          </a:p>
          <a:p>
            <a:pPr marL="457200" lvl="1" indent="0">
              <a:buNone/>
            </a:pPr>
            <a:r>
              <a:rPr lang="en-US" sz="1500" dirty="0">
                <a:latin typeface="Consolas" panose="020B0609020204030204" pitchFamily="49" charset="0"/>
              </a:rPr>
              <a:t>    end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19</a:t>
            </a:fld>
            <a:endParaRPr lang="en-CA"/>
          </a:p>
        </p:txBody>
      </p:sp>
      <p:sp>
        <p:nvSpPr>
          <p:cNvPr id="9" name="Rectangle: Rounded Corners 8">
            <a:extLst>
              <a:ext uri="{FF2B5EF4-FFF2-40B4-BE49-F238E27FC236}">
                <a16:creationId xmlns:a16="http://schemas.microsoft.com/office/drawing/2014/main" id="{6297A868-DDFC-4200-BC97-DEE168E3134E}"/>
              </a:ext>
            </a:extLst>
          </p:cNvPr>
          <p:cNvSpPr/>
          <p:nvPr/>
        </p:nvSpPr>
        <p:spPr>
          <a:xfrm>
            <a:off x="1719743" y="3221372"/>
            <a:ext cx="5704514" cy="8976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FA4BFAB-AE1A-413D-AECD-1052BC9CDDF5}"/>
              </a:ext>
            </a:extLst>
          </p:cNvPr>
          <p:cNvSpPr/>
          <p:nvPr/>
        </p:nvSpPr>
        <p:spPr>
          <a:xfrm>
            <a:off x="1719743" y="5436314"/>
            <a:ext cx="7097086" cy="8976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76017EC8-B4DF-4AEC-B55F-8DD69CD79F7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29635190"/>
      </p:ext>
    </p:extLst>
  </p:cSld>
  <p:clrMapOvr>
    <a:masterClrMapping/>
  </p:clrMapOvr>
  <mc:AlternateContent xmlns:mc="http://schemas.openxmlformats.org/markup-compatibility/2006">
    <mc:Choice xmlns:p14="http://schemas.microsoft.com/office/powerpoint/2010/main" Requires="p14">
      <p:transition spd="slow" p14:dur="2000" advTm="33308"/>
    </mc:Choice>
    <mc:Fallback>
      <p:transition spd="slow" advTm="33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bldLst>
      <p:bldP spid="9" grpId="0" animBg="1"/>
      <p:bldP spid="9" grpId="1"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Review Neumann boundary conditions</a:t>
            </a:r>
          </a:p>
          <a:p>
            <a:pPr lvl="1"/>
            <a:r>
              <a:rPr lang="en-US" dirty="0"/>
              <a:t>Approximate derivatives using the formula from calculus</a:t>
            </a:r>
          </a:p>
          <a:p>
            <a:pPr lvl="1"/>
            <a:r>
              <a:rPr lang="en-US" dirty="0"/>
              <a:t>Author a solution in M</a:t>
            </a:r>
            <a:r>
              <a:rPr kumimoji="0" lang="en-US" b="0" i="0" u="none" strike="noStrike" kern="1200" cap="small"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atlab</a:t>
            </a:r>
            <a:r>
              <a:rPr lang="en-US" dirty="0"/>
              <a:t> using this approximation</a:t>
            </a:r>
          </a:p>
          <a:p>
            <a:pPr lvl="1"/>
            <a:r>
              <a:rPr lang="en-US" dirty="0"/>
              <a:t>Observe there are weaknesses in such an approach</a:t>
            </a:r>
          </a:p>
          <a:p>
            <a:pPr lvl="1"/>
            <a:r>
              <a:rPr lang="en-US" dirty="0"/>
              <a:t>Consider a superior approach</a:t>
            </a:r>
            <a:endParaRPr lang="en-US" dirty="0">
              <a:latin typeface="Consolas" panose="020B0609020204030204" pitchFamily="49" charset="0"/>
            </a:endParaRPr>
          </a:p>
          <a:p>
            <a:pPr lvl="1"/>
            <a:endParaRPr lang="en-US" dirty="0"/>
          </a:p>
        </p:txBody>
      </p:sp>
      <p:sp>
        <p:nvSpPr>
          <p:cNvPr id="4" name="Footer Placeholder 3"/>
          <p:cNvSpPr>
            <a:spLocks noGrp="1"/>
          </p:cNvSpPr>
          <p:nvPr>
            <p:ph type="ftr" sz="quarter" idx="11"/>
          </p:nvPr>
        </p:nvSpPr>
        <p:spPr/>
        <p:txBody>
          <a:bodyPr/>
          <a:lstStyle/>
          <a:p>
            <a:r>
              <a:rPr lang="en-US"/>
              <a:t>Neumann and insulated boundary conditions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1" name="Audio 10">
            <a:hlinkClick r:id="" action="ppaction://media"/>
            <a:extLst>
              <a:ext uri="{FF2B5EF4-FFF2-40B4-BE49-F238E27FC236}">
                <a16:creationId xmlns:a16="http://schemas.microsoft.com/office/drawing/2014/main" id="{4F32ED19-E34A-45D6-A69D-36024FBD19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40314"/>
    </mc:Choice>
    <mc:Fallback>
      <p:transition spd="slow" advTm="40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046526"/>
            <a:ext cx="8229600" cy="5811474"/>
          </a:xfrm>
        </p:spPr>
        <p:txBody>
          <a:bodyPr>
            <a:noAutofit/>
          </a:bodyPr>
          <a:lstStyle/>
          <a:p>
            <a:pPr marL="457200" lvl="1" indent="0">
              <a:buNone/>
            </a:pPr>
            <a:endParaRPr lang="en-US" sz="1500" dirty="0">
              <a:latin typeface="Consolas" panose="020B0609020204030204" pitchFamily="49" charset="0"/>
            </a:endParaRP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us = A \ v;</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xs</a:t>
            </a:r>
            <a:r>
              <a:rPr lang="en-US" sz="1500" dirty="0">
                <a:latin typeface="Consolas" panose="020B0609020204030204" pitchFamily="49" charset="0"/>
              </a:rPr>
              <a:t> = [</a:t>
            </a:r>
            <a:r>
              <a:rPr lang="en-US" sz="1500" dirty="0" err="1">
                <a:latin typeface="Consolas" panose="020B0609020204030204" pitchFamily="49" charset="0"/>
              </a:rPr>
              <a:t>x_rng</a:t>
            </a:r>
            <a:r>
              <a:rPr lang="en-US" sz="1500" dirty="0">
                <a:latin typeface="Consolas" panose="020B0609020204030204" pitchFamily="49" charset="0"/>
              </a:rPr>
              <a:t>(1); </a:t>
            </a:r>
            <a:r>
              <a:rPr lang="en-US" sz="1500" dirty="0" err="1">
                <a:latin typeface="Consolas" panose="020B0609020204030204" pitchFamily="49" charset="0"/>
              </a:rPr>
              <a:t>xs</a:t>
            </a:r>
            <a:r>
              <a:rPr lang="en-US" sz="1500" dirty="0">
                <a:latin typeface="Consolas" panose="020B0609020204030204" pitchFamily="49" charset="0"/>
              </a:rPr>
              <a:t>; </a:t>
            </a:r>
            <a:r>
              <a:rPr lang="en-US" sz="1500" dirty="0" err="1">
                <a:latin typeface="Consolas" panose="020B0609020204030204" pitchFamily="49" charset="0"/>
              </a:rPr>
              <a:t>x_rng</a:t>
            </a:r>
            <a:r>
              <a:rPr lang="en-US" sz="1500" dirty="0">
                <a:latin typeface="Consolas" panose="020B0609020204030204" pitchFamily="49" charset="0"/>
              </a:rPr>
              <a:t>(2)];</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if </a:t>
            </a:r>
            <a:r>
              <a:rPr lang="en-US" sz="1500" dirty="0" err="1">
                <a:latin typeface="Consolas" panose="020B0609020204030204" pitchFamily="49" charset="0"/>
              </a:rPr>
              <a:t>dirichlet</a:t>
            </a:r>
            <a:r>
              <a:rPr lang="en-US" sz="1500" dirty="0">
                <a:latin typeface="Consolas" panose="020B0609020204030204" pitchFamily="49" charset="0"/>
              </a:rPr>
              <a:t>( 1 )</a:t>
            </a:r>
          </a:p>
          <a:p>
            <a:pPr marL="457200" lvl="1" indent="0">
              <a:buNone/>
            </a:pPr>
            <a:r>
              <a:rPr lang="en-US" sz="1500" dirty="0">
                <a:latin typeface="Consolas" panose="020B0609020204030204" pitchFamily="49" charset="0"/>
              </a:rPr>
              <a:t>        us = [</a:t>
            </a:r>
            <a:r>
              <a:rPr lang="en-US" sz="1500" dirty="0" err="1">
                <a:latin typeface="Consolas" panose="020B0609020204030204" pitchFamily="49" charset="0"/>
              </a:rPr>
              <a:t>u_bndry</a:t>
            </a:r>
            <a:r>
              <a:rPr lang="en-US" sz="1500" dirty="0">
                <a:latin typeface="Consolas" panose="020B0609020204030204" pitchFamily="49" charset="0"/>
              </a:rPr>
              <a:t>(1); us];</a:t>
            </a:r>
          </a:p>
          <a:p>
            <a:pPr marL="457200" lvl="1" indent="0">
              <a:buNone/>
            </a:pPr>
            <a:r>
              <a:rPr lang="en-US" sz="1500" dirty="0">
                <a:latin typeface="Consolas" panose="020B0609020204030204" pitchFamily="49" charset="0"/>
              </a:rPr>
              <a:t>    else</a:t>
            </a:r>
          </a:p>
          <a:p>
            <a:pPr marL="457200" lvl="1" indent="0">
              <a:buNone/>
            </a:pPr>
            <a:r>
              <a:rPr lang="en-US" sz="1500" dirty="0">
                <a:latin typeface="Consolas" panose="020B0609020204030204" pitchFamily="49" charset="0"/>
              </a:rPr>
              <a:t>        us = [(-1.0/3.0)*us(2) + (4.0/3.0)*us(1) ...</a:t>
            </a:r>
          </a:p>
          <a:p>
            <a:pPr marL="457200" lvl="1" indent="0">
              <a:buNone/>
            </a:pPr>
            <a:r>
              <a:rPr lang="en-US" sz="1500" dirty="0">
                <a:latin typeface="Consolas" panose="020B0609020204030204" pitchFamily="49" charset="0"/>
              </a:rPr>
              <a:t>                               - (2.0/3.0)*</a:t>
            </a:r>
            <a:r>
              <a:rPr lang="en-US" sz="1500" dirty="0" err="1">
                <a:latin typeface="Consolas" panose="020B0609020204030204" pitchFamily="49" charset="0"/>
              </a:rPr>
              <a:t>u_bndry</a:t>
            </a:r>
            <a:r>
              <a:rPr lang="en-US" sz="1500" dirty="0">
                <a:latin typeface="Consolas" panose="020B0609020204030204" pitchFamily="49" charset="0"/>
              </a:rPr>
              <a:t>(1)*h; us];</a:t>
            </a:r>
          </a:p>
          <a:p>
            <a:pPr marL="457200" lvl="1" indent="0">
              <a:buNone/>
            </a:pPr>
            <a:r>
              <a:rPr lang="en-US" sz="1500" dirty="0">
                <a:latin typeface="Consolas" panose="020B0609020204030204" pitchFamily="49" charset="0"/>
              </a:rPr>
              <a:t>    end</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if </a:t>
            </a:r>
            <a:r>
              <a:rPr lang="en-US" sz="1500" dirty="0" err="1">
                <a:latin typeface="Consolas" panose="020B0609020204030204" pitchFamily="49" charset="0"/>
              </a:rPr>
              <a:t>dirichlet</a:t>
            </a:r>
            <a:r>
              <a:rPr lang="en-US" sz="1500" dirty="0">
                <a:latin typeface="Consolas" panose="020B0609020204030204" pitchFamily="49" charset="0"/>
              </a:rPr>
              <a:t>( 2 ) </a:t>
            </a:r>
          </a:p>
          <a:p>
            <a:pPr marL="457200" lvl="1" indent="0">
              <a:buNone/>
            </a:pPr>
            <a:r>
              <a:rPr lang="en-US" sz="1500" dirty="0">
                <a:latin typeface="Consolas" panose="020B0609020204030204" pitchFamily="49" charset="0"/>
              </a:rPr>
              <a:t>        us = [us; </a:t>
            </a:r>
            <a:r>
              <a:rPr lang="en-US" sz="1500" dirty="0" err="1">
                <a:latin typeface="Consolas" panose="020B0609020204030204" pitchFamily="49" charset="0"/>
              </a:rPr>
              <a:t>u_bndry</a:t>
            </a:r>
            <a:r>
              <a:rPr lang="en-US" sz="1500" dirty="0">
                <a:latin typeface="Consolas" panose="020B0609020204030204" pitchFamily="49" charset="0"/>
              </a:rPr>
              <a:t>(2)];</a:t>
            </a:r>
          </a:p>
          <a:p>
            <a:pPr marL="457200" lvl="1" indent="0">
              <a:buNone/>
            </a:pPr>
            <a:r>
              <a:rPr lang="en-US" sz="1500" dirty="0">
                <a:latin typeface="Consolas" panose="020B0609020204030204" pitchFamily="49" charset="0"/>
              </a:rPr>
              <a:t>    else</a:t>
            </a:r>
          </a:p>
          <a:p>
            <a:pPr marL="457200" lvl="1" indent="0">
              <a:buNone/>
            </a:pPr>
            <a:r>
              <a:rPr lang="en-US" sz="1500" dirty="0">
                <a:latin typeface="Consolas" panose="020B0609020204030204" pitchFamily="49" charset="0"/>
              </a:rPr>
              <a:t>        us = [us; (-1.0/3.0)*us(end-1) + (4.0/3.0)*us(end) ...</a:t>
            </a:r>
          </a:p>
          <a:p>
            <a:pPr marL="457200" lvl="1" indent="0">
              <a:buNone/>
            </a:pPr>
            <a:r>
              <a:rPr lang="en-US" sz="1500" dirty="0">
                <a:latin typeface="Consolas" panose="020B0609020204030204" pitchFamily="49" charset="0"/>
              </a:rPr>
              <a:t>                                       + (2.0/3.0)*</a:t>
            </a:r>
            <a:r>
              <a:rPr lang="en-US" sz="1500" dirty="0" err="1">
                <a:latin typeface="Consolas" panose="020B0609020204030204" pitchFamily="49" charset="0"/>
              </a:rPr>
              <a:t>u_bndry</a:t>
            </a:r>
            <a:r>
              <a:rPr lang="en-US" sz="1500" dirty="0">
                <a:latin typeface="Consolas" panose="020B0609020204030204" pitchFamily="49" charset="0"/>
              </a:rPr>
              <a:t>(2)*h];</a:t>
            </a:r>
          </a:p>
          <a:p>
            <a:pPr marL="457200" lvl="1" indent="0">
              <a:buNone/>
            </a:pPr>
            <a:r>
              <a:rPr lang="en-US" sz="1500" dirty="0">
                <a:latin typeface="Consolas" panose="020B0609020204030204" pitchFamily="49" charset="0"/>
              </a:rPr>
              <a:t>    end</a:t>
            </a:r>
          </a:p>
          <a:p>
            <a:pPr marL="457200" lvl="1" indent="0">
              <a:buNone/>
            </a:pPr>
            <a:r>
              <a:rPr lang="en-US" sz="1500" dirty="0">
                <a:latin typeface="Consolas" panose="020B0609020204030204" pitchFamily="49" charset="0"/>
              </a:rPr>
              <a:t>end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20</a:t>
            </a:fld>
            <a:endParaRPr lang="en-CA"/>
          </a:p>
        </p:txBody>
      </p:sp>
      <p:sp>
        <p:nvSpPr>
          <p:cNvPr id="13" name="Rectangle: Rounded Corners 12">
            <a:extLst>
              <a:ext uri="{FF2B5EF4-FFF2-40B4-BE49-F238E27FC236}">
                <a16:creationId xmlns:a16="http://schemas.microsoft.com/office/drawing/2014/main" id="{8E761396-0ADA-4FF0-9498-A1E031AB0C09}"/>
              </a:ext>
            </a:extLst>
          </p:cNvPr>
          <p:cNvSpPr/>
          <p:nvPr/>
        </p:nvSpPr>
        <p:spPr>
          <a:xfrm>
            <a:off x="1719743" y="3531764"/>
            <a:ext cx="5704514" cy="5872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B2CFC6E-C894-4FE3-8B53-05CB5387D0B0}"/>
              </a:ext>
            </a:extLst>
          </p:cNvPr>
          <p:cNvSpPr/>
          <p:nvPr/>
        </p:nvSpPr>
        <p:spPr>
          <a:xfrm>
            <a:off x="1719743" y="5436314"/>
            <a:ext cx="6157519"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Audio 15">
            <a:hlinkClick r:id="" action="ppaction://media"/>
            <a:extLst>
              <a:ext uri="{FF2B5EF4-FFF2-40B4-BE49-F238E27FC236}">
                <a16:creationId xmlns:a16="http://schemas.microsoft.com/office/drawing/2014/main" id="{CCE45AE2-D9EE-4E59-9761-29D24E5E586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80547174"/>
      </p:ext>
    </p:extLst>
  </p:cSld>
  <p:clrMapOvr>
    <a:masterClrMapping/>
  </p:clrMapOvr>
  <mc:AlternateContent xmlns:mc="http://schemas.openxmlformats.org/markup-compatibility/2006">
    <mc:Choice xmlns:p14="http://schemas.microsoft.com/office/powerpoint/2010/main" Requires="p14">
      <p:transition spd="slow" p14:dur="2000" advTm="34969"/>
    </mc:Choice>
    <mc:Fallback>
      <p:transition spd="slow" advTm="3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bldLst>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3FB9-BF10-4FD0-A1C9-614B9E5B3086}"/>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123D6E45-AF4D-4EF0-B4C9-CB732D3C2DF6}"/>
              </a:ext>
            </a:extLst>
          </p:cNvPr>
          <p:cNvSpPr>
            <a:spLocks noGrp="1"/>
          </p:cNvSpPr>
          <p:nvPr>
            <p:ph idx="1"/>
          </p:nvPr>
        </p:nvSpPr>
        <p:spPr/>
        <p:txBody>
          <a:bodyPr/>
          <a:lstStyle/>
          <a:p>
            <a:r>
              <a:rPr lang="en-US" dirty="0"/>
              <a:t>Solving this system of linear equations yields:</a:t>
            </a:r>
          </a:p>
        </p:txBody>
      </p:sp>
      <p:sp>
        <p:nvSpPr>
          <p:cNvPr id="4" name="Footer Placeholder 3">
            <a:extLst>
              <a:ext uri="{FF2B5EF4-FFF2-40B4-BE49-F238E27FC236}">
                <a16:creationId xmlns:a16="http://schemas.microsoft.com/office/drawing/2014/main" id="{DFD844B5-F67A-496C-B701-C1D3DC182246}"/>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BA0DA965-DB66-4504-8FE1-0FFA27550D50}"/>
              </a:ext>
            </a:extLst>
          </p:cNvPr>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8" name="Object 7">
            <a:extLst>
              <a:ext uri="{FF2B5EF4-FFF2-40B4-BE49-F238E27FC236}">
                <a16:creationId xmlns:a16="http://schemas.microsoft.com/office/drawing/2014/main" id="{F080936D-6C17-4FAA-ACF4-005C64B72445}"/>
              </a:ext>
            </a:extLst>
          </p:cNvPr>
          <p:cNvGraphicFramePr>
            <a:graphicFrameLocks noChangeAspect="1"/>
          </p:cNvGraphicFramePr>
          <p:nvPr>
            <p:extLst>
              <p:ext uri="{D42A27DB-BD31-4B8C-83A1-F6EECF244321}">
                <p14:modId xmlns:p14="http://schemas.microsoft.com/office/powerpoint/2010/main" val="2655267545"/>
              </p:ext>
            </p:extLst>
          </p:nvPr>
        </p:nvGraphicFramePr>
        <p:xfrm>
          <a:off x="2941638" y="2057400"/>
          <a:ext cx="2992437" cy="3663950"/>
        </p:xfrm>
        <a:graphic>
          <a:graphicData uri="http://schemas.openxmlformats.org/presentationml/2006/ole">
            <mc:AlternateContent xmlns:mc="http://schemas.openxmlformats.org/markup-compatibility/2006">
              <mc:Choice xmlns:v="urn:schemas-microsoft-com:vml" Requires="v">
                <p:oleObj name="Equation" r:id="rId5" imgW="1688760" imgH="2057400" progId="Equation.DSMT4">
                  <p:embed/>
                </p:oleObj>
              </mc:Choice>
              <mc:Fallback>
                <p:oleObj name="Equation" r:id="rId5" imgW="1688760" imgH="2057400" progId="Equation.DSMT4">
                  <p:embed/>
                  <p:pic>
                    <p:nvPicPr>
                      <p:cNvPr id="8" name="Object 7">
                        <a:extLst>
                          <a:ext uri="{FF2B5EF4-FFF2-40B4-BE49-F238E27FC236}">
                            <a16:creationId xmlns:a16="http://schemas.microsoft.com/office/drawing/2014/main" id="{F080936D-6C17-4FAA-ACF4-005C64B72445}"/>
                          </a:ext>
                        </a:extLst>
                      </p:cNvPr>
                      <p:cNvPicPr/>
                      <p:nvPr/>
                    </p:nvPicPr>
                    <p:blipFill>
                      <a:blip r:embed="rId6"/>
                      <a:stretch>
                        <a:fillRect/>
                      </a:stretch>
                    </p:blipFill>
                    <p:spPr>
                      <a:xfrm>
                        <a:off x="2941638" y="2057400"/>
                        <a:ext cx="2992437" cy="36639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46331E0-576D-4BC8-A411-F5C26A75DB89}"/>
              </a:ext>
            </a:extLst>
          </p:cNvPr>
          <p:cNvGraphicFramePr>
            <a:graphicFrameLocks noChangeAspect="1"/>
          </p:cNvGraphicFramePr>
          <p:nvPr/>
        </p:nvGraphicFramePr>
        <p:xfrm>
          <a:off x="2063750" y="6015038"/>
          <a:ext cx="946150" cy="452437"/>
        </p:xfrm>
        <a:graphic>
          <a:graphicData uri="http://schemas.openxmlformats.org/presentationml/2006/ole">
            <mc:AlternateContent xmlns:mc="http://schemas.openxmlformats.org/markup-compatibility/2006">
              <mc:Choice xmlns:v="urn:schemas-microsoft-com:vml" Requires="v">
                <p:oleObj name="Equation" r:id="rId7" imgW="533160" imgH="253800" progId="Equation.DSMT4">
                  <p:embed/>
                </p:oleObj>
              </mc:Choice>
              <mc:Fallback>
                <p:oleObj name="Equation" r:id="rId7" imgW="533160" imgH="253800" progId="Equation.DSMT4">
                  <p:embed/>
                  <p:pic>
                    <p:nvPicPr>
                      <p:cNvPr id="12" name="Object 11">
                        <a:extLst>
                          <a:ext uri="{FF2B5EF4-FFF2-40B4-BE49-F238E27FC236}">
                            <a16:creationId xmlns:a16="http://schemas.microsoft.com/office/drawing/2014/main" id="{946331E0-576D-4BC8-A411-F5C26A75DB89}"/>
                          </a:ext>
                        </a:extLst>
                      </p:cNvPr>
                      <p:cNvPicPr/>
                      <p:nvPr/>
                    </p:nvPicPr>
                    <p:blipFill>
                      <a:blip r:embed="rId8"/>
                      <a:stretch>
                        <a:fillRect/>
                      </a:stretch>
                    </p:blipFill>
                    <p:spPr>
                      <a:xfrm>
                        <a:off x="2063750" y="6015038"/>
                        <a:ext cx="946150" cy="45243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92513E7-D8BD-4EEF-8514-DF1522D815CB}"/>
              </a:ext>
            </a:extLst>
          </p:cNvPr>
          <p:cNvGraphicFramePr>
            <a:graphicFrameLocks noChangeAspect="1"/>
          </p:cNvGraphicFramePr>
          <p:nvPr>
            <p:extLst>
              <p:ext uri="{D42A27DB-BD31-4B8C-83A1-F6EECF244321}">
                <p14:modId xmlns:p14="http://schemas.microsoft.com/office/powerpoint/2010/main" val="1795098580"/>
              </p:ext>
            </p:extLst>
          </p:nvPr>
        </p:nvGraphicFramePr>
        <p:xfrm>
          <a:off x="3446463" y="6016625"/>
          <a:ext cx="3221037" cy="450850"/>
        </p:xfrm>
        <a:graphic>
          <a:graphicData uri="http://schemas.openxmlformats.org/presentationml/2006/ole">
            <mc:AlternateContent xmlns:mc="http://schemas.openxmlformats.org/markup-compatibility/2006">
              <mc:Choice xmlns:v="urn:schemas-microsoft-com:vml" Requires="v">
                <p:oleObj name="Equation" r:id="rId9" imgW="1815840" imgH="253800" progId="Equation.DSMT4">
                  <p:embed/>
                </p:oleObj>
              </mc:Choice>
              <mc:Fallback>
                <p:oleObj name="Equation" r:id="rId9" imgW="1815840" imgH="253800" progId="Equation.DSMT4">
                  <p:embed/>
                  <p:pic>
                    <p:nvPicPr>
                      <p:cNvPr id="13" name="Object 12">
                        <a:extLst>
                          <a:ext uri="{FF2B5EF4-FFF2-40B4-BE49-F238E27FC236}">
                            <a16:creationId xmlns:a16="http://schemas.microsoft.com/office/drawing/2014/main" id="{392513E7-D8BD-4EEF-8514-DF1522D815CB}"/>
                          </a:ext>
                        </a:extLst>
                      </p:cNvPr>
                      <p:cNvPicPr/>
                      <p:nvPr/>
                    </p:nvPicPr>
                    <p:blipFill>
                      <a:blip r:embed="rId10"/>
                      <a:stretch>
                        <a:fillRect/>
                      </a:stretch>
                    </p:blipFill>
                    <p:spPr>
                      <a:xfrm>
                        <a:off x="3446463" y="6016625"/>
                        <a:ext cx="3221037" cy="450850"/>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ECED0EAA-A791-49C8-B50A-DA3A8C38B95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32133104"/>
      </p:ext>
    </p:extLst>
  </p:cSld>
  <p:clrMapOvr>
    <a:masterClrMapping/>
  </p:clrMapOvr>
  <mc:AlternateContent xmlns:mc="http://schemas.openxmlformats.org/markup-compatibility/2006">
    <mc:Choice xmlns:p14="http://schemas.microsoft.com/office/powerpoint/2010/main" Requires="p14">
      <p:transition spd="slow" p14:dur="2000" advTm="30589"/>
    </mc:Choice>
    <mc:Fallback>
      <p:transition spd="slow" advTm="30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573E-14AA-4DA3-895B-3D15A21ACDE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668D689-6275-452A-B61A-AA1940BF5DF8}"/>
              </a:ext>
            </a:extLst>
          </p:cNvPr>
          <p:cNvSpPr>
            <a:spLocks noGrp="1"/>
          </p:cNvSpPr>
          <p:nvPr>
            <p:ph idx="1"/>
          </p:nvPr>
        </p:nvSpPr>
        <p:spPr/>
        <p:txBody>
          <a:bodyPr/>
          <a:lstStyle/>
          <a:p>
            <a:r>
              <a:rPr lang="en-US" dirty="0"/>
              <a:t>The </a:t>
            </a:r>
            <a:r>
              <a:rPr lang="en-US" dirty="0">
                <a:latin typeface="Times New Roman" panose="02020603050405020304" pitchFamily="18" charset="0"/>
              </a:rPr>
              <a:t>O(</a:t>
            </a:r>
            <a:r>
              <a:rPr lang="en-US" i="1" dirty="0">
                <a:latin typeface="Times New Roman" panose="02020603050405020304" pitchFamily="18" charset="0"/>
              </a:rPr>
              <a:t>h</a:t>
            </a:r>
            <a:r>
              <a:rPr lang="en-US" dirty="0">
                <a:latin typeface="Times New Roman" panose="02020603050405020304" pitchFamily="18" charset="0"/>
              </a:rPr>
              <a:t>)</a:t>
            </a:r>
            <a:r>
              <a:rPr lang="en-US" dirty="0"/>
              <a:t> approximation is on the left,</a:t>
            </a:r>
            <a:br>
              <a:rPr lang="en-US" dirty="0"/>
            </a:br>
            <a:r>
              <a:rPr lang="en-US" dirty="0"/>
              <a:t>	the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approximation is on the right</a:t>
            </a:r>
          </a:p>
        </p:txBody>
      </p:sp>
      <p:sp>
        <p:nvSpPr>
          <p:cNvPr id="4" name="Footer Placeholder 3">
            <a:extLst>
              <a:ext uri="{FF2B5EF4-FFF2-40B4-BE49-F238E27FC236}">
                <a16:creationId xmlns:a16="http://schemas.microsoft.com/office/drawing/2014/main" id="{F89649E1-A992-4BF3-B90F-ABDAC7A388D3}"/>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34B50A22-854E-4556-A1DA-568A32CD8DAB}"/>
              </a:ext>
            </a:extLst>
          </p:cNvPr>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Picture 6">
            <a:extLst>
              <a:ext uri="{FF2B5EF4-FFF2-40B4-BE49-F238E27FC236}">
                <a16:creationId xmlns:a16="http://schemas.microsoft.com/office/drawing/2014/main" id="{DBFB23B6-89CC-4A93-9BC3-7D33307E83B5}"/>
              </a:ext>
            </a:extLst>
          </p:cNvPr>
          <p:cNvPicPr>
            <a:picLocks noChangeAspect="1"/>
          </p:cNvPicPr>
          <p:nvPr/>
        </p:nvPicPr>
        <p:blipFill>
          <a:blip r:embed="rId4"/>
          <a:srcRect/>
          <a:stretch/>
        </p:blipFill>
        <p:spPr>
          <a:xfrm>
            <a:off x="4637451" y="2502839"/>
            <a:ext cx="3333750" cy="3333750"/>
          </a:xfrm>
          <a:prstGeom prst="rect">
            <a:avLst/>
          </a:prstGeom>
        </p:spPr>
      </p:pic>
      <p:pic>
        <p:nvPicPr>
          <p:cNvPr id="9" name="Picture 8">
            <a:extLst>
              <a:ext uri="{FF2B5EF4-FFF2-40B4-BE49-F238E27FC236}">
                <a16:creationId xmlns:a16="http://schemas.microsoft.com/office/drawing/2014/main" id="{7836256A-6340-41CF-88BF-5F8B3ADDB738}"/>
              </a:ext>
            </a:extLst>
          </p:cNvPr>
          <p:cNvPicPr>
            <a:picLocks noChangeAspect="1"/>
          </p:cNvPicPr>
          <p:nvPr/>
        </p:nvPicPr>
        <p:blipFill>
          <a:blip r:embed="rId5"/>
          <a:srcRect/>
          <a:stretch/>
        </p:blipFill>
        <p:spPr>
          <a:xfrm>
            <a:off x="730716" y="2502839"/>
            <a:ext cx="3333750" cy="3333750"/>
          </a:xfrm>
          <a:prstGeom prst="rect">
            <a:avLst/>
          </a:prstGeom>
        </p:spPr>
      </p:pic>
      <p:pic>
        <p:nvPicPr>
          <p:cNvPr id="10" name="Audio 9">
            <a:hlinkClick r:id="" action="ppaction://media"/>
            <a:extLst>
              <a:ext uri="{FF2B5EF4-FFF2-40B4-BE49-F238E27FC236}">
                <a16:creationId xmlns:a16="http://schemas.microsoft.com/office/drawing/2014/main" id="{478E4922-E130-4041-AED6-8B7498AB2C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6425414"/>
      </p:ext>
    </p:extLst>
  </p:cSld>
  <p:clrMapOvr>
    <a:masterClrMapping/>
  </p:clrMapOvr>
  <mc:AlternateContent xmlns:mc="http://schemas.openxmlformats.org/markup-compatibility/2006">
    <mc:Choice xmlns:p14="http://schemas.microsoft.com/office/powerpoint/2010/main" Requires="p14">
      <p:transition spd="slow" p14:dur="2000" advTm="53087"/>
    </mc:Choice>
    <mc:Fallback>
      <p:transition spd="slow" advTm="53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B79D-06A2-484B-A383-6055F9C7BAB2}"/>
              </a:ext>
            </a:extLst>
          </p:cNvPr>
          <p:cNvSpPr>
            <a:spLocks noGrp="1"/>
          </p:cNvSpPr>
          <p:nvPr>
            <p:ph type="title"/>
          </p:nvPr>
        </p:nvSpPr>
        <p:spPr/>
        <p:txBody>
          <a:bodyPr/>
          <a:lstStyle/>
          <a:p>
            <a:r>
              <a:rPr lang="en-US" dirty="0"/>
              <a:t>Insulated boundary conditions</a:t>
            </a:r>
          </a:p>
        </p:txBody>
      </p:sp>
      <p:sp>
        <p:nvSpPr>
          <p:cNvPr id="3" name="Content Placeholder 2">
            <a:extLst>
              <a:ext uri="{FF2B5EF4-FFF2-40B4-BE49-F238E27FC236}">
                <a16:creationId xmlns:a16="http://schemas.microsoft.com/office/drawing/2014/main" id="{13BDFC17-277B-4369-901B-E81A240ECA58}"/>
              </a:ext>
            </a:extLst>
          </p:cNvPr>
          <p:cNvSpPr>
            <a:spLocks noGrp="1"/>
          </p:cNvSpPr>
          <p:nvPr>
            <p:ph idx="1"/>
          </p:nvPr>
        </p:nvSpPr>
        <p:spPr/>
        <p:txBody>
          <a:bodyPr/>
          <a:lstStyle/>
          <a:p>
            <a:r>
              <a:rPr lang="en-US" dirty="0"/>
              <a:t>Recall that insulated boundary conditions are when the derivatives are zero</a:t>
            </a:r>
          </a:p>
          <a:p>
            <a:pPr lvl="1"/>
            <a:r>
              <a:rPr lang="en-US" dirty="0"/>
              <a:t>Consequently, only the matrix is modified,</a:t>
            </a:r>
            <a:br>
              <a:rPr lang="en-US" dirty="0"/>
            </a:br>
            <a:r>
              <a:rPr lang="en-US" dirty="0"/>
              <a:t>		as the change to the target vector is zero</a:t>
            </a:r>
          </a:p>
        </p:txBody>
      </p:sp>
      <p:sp>
        <p:nvSpPr>
          <p:cNvPr id="4" name="Footer Placeholder 3">
            <a:extLst>
              <a:ext uri="{FF2B5EF4-FFF2-40B4-BE49-F238E27FC236}">
                <a16:creationId xmlns:a16="http://schemas.microsoft.com/office/drawing/2014/main" id="{57EF5552-B651-4813-9261-74C05D166C06}"/>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ACDF85D5-6586-4A50-AF88-39ED0C1543C0}"/>
              </a:ext>
            </a:extLst>
          </p:cNvPr>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6" name="Object 5">
            <a:extLst>
              <a:ext uri="{FF2B5EF4-FFF2-40B4-BE49-F238E27FC236}">
                <a16:creationId xmlns:a16="http://schemas.microsoft.com/office/drawing/2014/main" id="{94725EEA-B0BF-4731-96E0-6886F6391DEE}"/>
              </a:ext>
            </a:extLst>
          </p:cNvPr>
          <p:cNvGraphicFramePr>
            <a:graphicFrameLocks noChangeAspect="1"/>
          </p:cNvGraphicFramePr>
          <p:nvPr>
            <p:extLst>
              <p:ext uri="{D42A27DB-BD31-4B8C-83A1-F6EECF244321}">
                <p14:modId xmlns:p14="http://schemas.microsoft.com/office/powerpoint/2010/main" val="3680751447"/>
              </p:ext>
            </p:extLst>
          </p:nvPr>
        </p:nvGraphicFramePr>
        <p:xfrm>
          <a:off x="376646" y="4211543"/>
          <a:ext cx="7550150" cy="847725"/>
        </p:xfrm>
        <a:graphic>
          <a:graphicData uri="http://schemas.openxmlformats.org/presentationml/2006/ole">
            <mc:AlternateContent xmlns:mc="http://schemas.openxmlformats.org/markup-compatibility/2006">
              <mc:Choice xmlns:v="urn:schemas-microsoft-com:vml" Requires="v">
                <p:oleObj name="Equation" r:id="rId5" imgW="3873240" imgH="431640" progId="Equation.DSMT4">
                  <p:embed/>
                </p:oleObj>
              </mc:Choice>
              <mc:Fallback>
                <p:oleObj name="Equation" r:id="rId5" imgW="3873240" imgH="431640" progId="Equation.DSMT4">
                  <p:embed/>
                  <p:pic>
                    <p:nvPicPr>
                      <p:cNvPr id="19" name="Object 18">
                        <a:extLst>
                          <a:ext uri="{FF2B5EF4-FFF2-40B4-BE49-F238E27FC236}">
                            <a16:creationId xmlns:a16="http://schemas.microsoft.com/office/drawing/2014/main" id="{28F69C7B-5D67-4AAE-8F44-515E2DC7D0B0}"/>
                          </a:ext>
                        </a:extLst>
                      </p:cNvPr>
                      <p:cNvPicPr/>
                      <p:nvPr/>
                    </p:nvPicPr>
                    <p:blipFill>
                      <a:blip r:embed="rId6"/>
                      <a:stretch>
                        <a:fillRect/>
                      </a:stretch>
                    </p:blipFill>
                    <p:spPr>
                      <a:xfrm>
                        <a:off x="376646" y="4211543"/>
                        <a:ext cx="7550150" cy="8477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3426AA4-BBC7-412B-856B-6B963D9FAEF8}"/>
              </a:ext>
            </a:extLst>
          </p:cNvPr>
          <p:cNvGraphicFramePr>
            <a:graphicFrameLocks noChangeAspect="1"/>
          </p:cNvGraphicFramePr>
          <p:nvPr>
            <p:extLst>
              <p:ext uri="{D42A27DB-BD31-4B8C-83A1-F6EECF244321}">
                <p14:modId xmlns:p14="http://schemas.microsoft.com/office/powerpoint/2010/main" val="3462461624"/>
              </p:ext>
            </p:extLst>
          </p:nvPr>
        </p:nvGraphicFramePr>
        <p:xfrm>
          <a:off x="1503362" y="3219378"/>
          <a:ext cx="6137275" cy="847725"/>
        </p:xfrm>
        <a:graphic>
          <a:graphicData uri="http://schemas.openxmlformats.org/presentationml/2006/ole">
            <mc:AlternateContent xmlns:mc="http://schemas.openxmlformats.org/markup-compatibility/2006">
              <mc:Choice xmlns:v="urn:schemas-microsoft-com:vml" Requires="v">
                <p:oleObj name="Equation" r:id="rId7" imgW="3149280" imgH="431640" progId="Equation.DSMT4">
                  <p:embed/>
                </p:oleObj>
              </mc:Choice>
              <mc:Fallback>
                <p:oleObj name="Equation" r:id="rId7" imgW="3149280" imgH="431640" progId="Equation.DSMT4">
                  <p:embed/>
                  <p:pic>
                    <p:nvPicPr>
                      <p:cNvPr id="20" name="Object 19">
                        <a:extLst>
                          <a:ext uri="{FF2B5EF4-FFF2-40B4-BE49-F238E27FC236}">
                            <a16:creationId xmlns:a16="http://schemas.microsoft.com/office/drawing/2014/main" id="{DAFC0E3F-CD2B-4F25-B9EB-884786C574D6}"/>
                          </a:ext>
                        </a:extLst>
                      </p:cNvPr>
                      <p:cNvPicPr/>
                      <p:nvPr/>
                    </p:nvPicPr>
                    <p:blipFill>
                      <a:blip r:embed="rId8"/>
                      <a:stretch>
                        <a:fillRect/>
                      </a:stretch>
                    </p:blipFill>
                    <p:spPr>
                      <a:xfrm>
                        <a:off x="1503362" y="3219378"/>
                        <a:ext cx="6137275" cy="847725"/>
                      </a:xfrm>
                      <a:prstGeom prst="rect">
                        <a:avLst/>
                      </a:prstGeom>
                    </p:spPr>
                  </p:pic>
                </p:oleObj>
              </mc:Fallback>
            </mc:AlternateContent>
          </a:graphicData>
        </a:graphic>
      </p:graphicFrame>
      <p:cxnSp>
        <p:nvCxnSpPr>
          <p:cNvPr id="9" name="Straight Arrow Connector 8">
            <a:extLst>
              <a:ext uri="{FF2B5EF4-FFF2-40B4-BE49-F238E27FC236}">
                <a16:creationId xmlns:a16="http://schemas.microsoft.com/office/drawing/2014/main" id="{59799AAE-F4B9-47AA-991F-7BD31B9E5E42}"/>
              </a:ext>
            </a:extLst>
          </p:cNvPr>
          <p:cNvCxnSpPr/>
          <p:nvPr/>
        </p:nvCxnSpPr>
        <p:spPr>
          <a:xfrm flipV="1">
            <a:off x="6493079" y="3219378"/>
            <a:ext cx="1147558" cy="8477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EBB65A8-049D-4269-97E5-5B5D2A4A052F}"/>
              </a:ext>
            </a:extLst>
          </p:cNvPr>
          <p:cNvCxnSpPr/>
          <p:nvPr/>
        </p:nvCxnSpPr>
        <p:spPr>
          <a:xfrm flipV="1">
            <a:off x="6665221" y="4249665"/>
            <a:ext cx="1147558" cy="8477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080B512-B7AD-49B0-86BB-D437FE07C6D8}"/>
              </a:ext>
            </a:extLst>
          </p:cNvPr>
          <p:cNvSpPr txBox="1"/>
          <p:nvPr/>
        </p:nvSpPr>
        <p:spPr>
          <a:xfrm>
            <a:off x="7640637" y="2888841"/>
            <a:ext cx="482367" cy="430887"/>
          </a:xfrm>
          <a:prstGeom prst="rect">
            <a:avLst/>
          </a:prstGeom>
          <a:noFill/>
        </p:spPr>
        <p:txBody>
          <a:bodyPr wrap="square">
            <a:spAutoFit/>
          </a:bodyPr>
          <a:lstStyle/>
          <a:p>
            <a:r>
              <a:rPr lang="en-US" sz="2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0</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F840C51-BC3F-4C70-AFD5-FF904CF85FD3}"/>
              </a:ext>
            </a:extLst>
          </p:cNvPr>
          <p:cNvSpPr txBox="1"/>
          <p:nvPr/>
        </p:nvSpPr>
        <p:spPr>
          <a:xfrm>
            <a:off x="7793037" y="3977039"/>
            <a:ext cx="482367" cy="430887"/>
          </a:xfrm>
          <a:prstGeom prst="rect">
            <a:avLst/>
          </a:prstGeom>
          <a:noFill/>
        </p:spPr>
        <p:txBody>
          <a:bodyPr wrap="square">
            <a:spAutoFit/>
          </a:bodyPr>
          <a:lstStyle/>
          <a:p>
            <a:r>
              <a:rPr lang="en-US" sz="2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0</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3321F314-B5BF-4F6D-BB11-046D10758C2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55773245"/>
      </p:ext>
    </p:extLst>
  </p:cSld>
  <p:clrMapOvr>
    <a:masterClrMapping/>
  </p:clrMapOvr>
  <mc:AlternateContent xmlns:mc="http://schemas.openxmlformats.org/markup-compatibility/2006">
    <mc:Choice xmlns:p14="http://schemas.microsoft.com/office/powerpoint/2010/main" Requires="p14">
      <p:transition spd="slow" p14:dur="2000" advTm="31474"/>
    </mc:Choice>
    <mc:Fallback>
      <p:transition spd="slow" advTm="31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better what Neumann conditions are</a:t>
            </a:r>
          </a:p>
          <a:p>
            <a:pPr lvl="1"/>
            <a:r>
              <a:rPr lang="en-US" dirty="0"/>
              <a:t>Understand that better approximations cannot compensate for poorer approximations</a:t>
            </a:r>
          </a:p>
          <a:p>
            <a:pPr lvl="1"/>
            <a:r>
              <a:rPr lang="en-US" dirty="0"/>
              <a:t>Know how to approximation a </a:t>
            </a:r>
            <a:r>
              <a:rPr kumimoji="0" lang="en-US" sz="2100" b="0" i="0" u="none" strike="noStrike" kern="1200" cap="small"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bvp</a:t>
            </a:r>
            <a:r>
              <a:rPr lang="en-US" dirty="0"/>
              <a:t> with Neumann conditions</a:t>
            </a:r>
          </a:p>
          <a:p>
            <a:pPr lvl="1"/>
            <a:r>
              <a:rPr lang="en-US" dirty="0"/>
              <a:t>Have gone through an implementations in M</a:t>
            </a:r>
            <a:r>
              <a:rPr kumimoji="0" lang="en-US" sz="2100" b="0" i="0" u="none" strike="noStrike" kern="1200" cap="small"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atlab</a:t>
            </a:r>
            <a:endParaRPr lang="en-US" dirty="0"/>
          </a:p>
          <a:p>
            <a:pPr lvl="1"/>
            <a:r>
              <a:rPr lang="en-US" dirty="0"/>
              <a:t>Have seen an example</a:t>
            </a:r>
          </a:p>
        </p:txBody>
      </p:sp>
      <p:sp>
        <p:nvSpPr>
          <p:cNvPr id="4" name="Footer Placeholder 3"/>
          <p:cNvSpPr>
            <a:spLocks noGrp="1"/>
          </p:cNvSpPr>
          <p:nvPr>
            <p:ph type="ftr" sz="quarter" idx="11"/>
          </p:nvPr>
        </p:nvSpPr>
        <p:spPr/>
        <p:txBody>
          <a:bodyPr/>
          <a:lstStyle/>
          <a:p>
            <a:r>
              <a:rPr lang="en-US"/>
              <a:t>Neumann and insulated boundary conditions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11" name="Audio 10">
            <a:hlinkClick r:id="" action="ppaction://media"/>
            <a:extLst>
              <a:ext uri="{FF2B5EF4-FFF2-40B4-BE49-F238E27FC236}">
                <a16:creationId xmlns:a16="http://schemas.microsoft.com/office/drawing/2014/main" id="{8BF3870E-EF15-49C5-AD68-9B09C52E2D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44188"/>
    </mc:Choice>
    <mc:Fallback>
      <p:transition spd="slow" advTm="44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https://en.wikipedia.org/wiki/Finite_difference_method</a:t>
            </a:r>
          </a:p>
        </p:txBody>
      </p:sp>
      <p:sp>
        <p:nvSpPr>
          <p:cNvPr id="4" name="Footer Placeholder 3"/>
          <p:cNvSpPr>
            <a:spLocks noGrp="1"/>
          </p:cNvSpPr>
          <p:nvPr>
            <p:ph type="ftr" sz="quarter" idx="11"/>
          </p:nvPr>
        </p:nvSpPr>
        <p:spPr/>
        <p:txBody>
          <a:bodyPr/>
          <a:lstStyle/>
          <a:p>
            <a:r>
              <a:rPr lang="en-US"/>
              <a:t>Neumann and insulated boundary conditions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7" name="Audio 6">
            <a:hlinkClick r:id="" action="ppaction://media"/>
            <a:extLst>
              <a:ext uri="{FF2B5EF4-FFF2-40B4-BE49-F238E27FC236}">
                <a16:creationId xmlns:a16="http://schemas.microsoft.com/office/drawing/2014/main" id="{7039778C-1A09-4E79-B5EE-BCB6CDA40B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272"/>
    </mc:Choice>
    <mc:Fallback xmlns="">
      <p:transition spd="slow" advTm="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Neumann and insulated boundary conditions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Neumann and insulated boundary conditions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27</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Neumann and insulated boundary conditions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r>
              <a:rPr lang="en-US" dirty="0"/>
              <a:t>Dirichlet boundary conditions</a:t>
            </a:r>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Up to this point, we’ve used Dirichlet boundary conditions:</a:t>
            </a:r>
          </a:p>
          <a:p>
            <a:endParaRPr lang="en-US" sz="1800" dirty="0"/>
          </a:p>
          <a:p>
            <a:endParaRPr lang="en-US" sz="1800" dirty="0"/>
          </a:p>
          <a:p>
            <a:endParaRPr lang="en-US" sz="1800" dirty="0"/>
          </a:p>
          <a:p>
            <a:r>
              <a:rPr lang="en-US" dirty="0"/>
              <a:t>Recall that this affected the first and last equations:</a:t>
            </a:r>
          </a:p>
          <a:p>
            <a:endParaRPr lang="en-US" sz="1800" dirty="0"/>
          </a:p>
          <a:p>
            <a:endParaRPr lang="en-US" sz="1800" dirty="0"/>
          </a:p>
          <a:p>
            <a:endParaRPr lang="en-US" sz="1800" dirty="0"/>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6" name="Object 5">
            <a:extLst>
              <a:ext uri="{FF2B5EF4-FFF2-40B4-BE49-F238E27FC236}">
                <a16:creationId xmlns:a16="http://schemas.microsoft.com/office/drawing/2014/main" id="{E0B4CDD1-90B4-4802-8B3F-31138B9BB84D}"/>
              </a:ext>
            </a:extLst>
          </p:cNvPr>
          <p:cNvGraphicFramePr>
            <a:graphicFrameLocks noChangeAspect="1"/>
          </p:cNvGraphicFramePr>
          <p:nvPr>
            <p:extLst>
              <p:ext uri="{D42A27DB-BD31-4B8C-83A1-F6EECF244321}">
                <p14:modId xmlns:p14="http://schemas.microsoft.com/office/powerpoint/2010/main" val="4027965188"/>
              </p:ext>
            </p:extLst>
          </p:nvPr>
        </p:nvGraphicFramePr>
        <p:xfrm>
          <a:off x="4048795" y="2035641"/>
          <a:ext cx="1212850" cy="992188"/>
        </p:xfrm>
        <a:graphic>
          <a:graphicData uri="http://schemas.openxmlformats.org/presentationml/2006/ole">
            <mc:AlternateContent xmlns:mc="http://schemas.openxmlformats.org/markup-compatibility/2006">
              <mc:Choice xmlns:v="urn:schemas-microsoft-com:vml" Requires="v">
                <p:oleObj name="Equation" r:id="rId5" imgW="622080" imgH="507960" progId="Equation.DSMT4">
                  <p:embed/>
                </p:oleObj>
              </mc:Choice>
              <mc:Fallback>
                <p:oleObj name="Equation" r:id="rId5" imgW="622080" imgH="507960" progId="Equation.DSMT4">
                  <p:embed/>
                  <p:pic>
                    <p:nvPicPr>
                      <p:cNvPr id="7" name="Object 6">
                        <a:extLst>
                          <a:ext uri="{FF2B5EF4-FFF2-40B4-BE49-F238E27FC236}">
                            <a16:creationId xmlns:a16="http://schemas.microsoft.com/office/drawing/2014/main" id="{680A3E74-D911-4F9E-9E6C-01D0C0B1CDA2}"/>
                          </a:ext>
                        </a:extLst>
                      </p:cNvPr>
                      <p:cNvPicPr/>
                      <p:nvPr/>
                    </p:nvPicPr>
                    <p:blipFill>
                      <a:blip r:embed="rId6"/>
                      <a:stretch>
                        <a:fillRect/>
                      </a:stretch>
                    </p:blipFill>
                    <p:spPr>
                      <a:xfrm>
                        <a:off x="4048795" y="2035641"/>
                        <a:ext cx="1212850" cy="9921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AE4696D-C213-43F0-8F9C-116DD6745D0F}"/>
              </a:ext>
            </a:extLst>
          </p:cNvPr>
          <p:cNvGraphicFramePr>
            <a:graphicFrameLocks noChangeAspect="1"/>
          </p:cNvGraphicFramePr>
          <p:nvPr>
            <p:extLst>
              <p:ext uri="{D42A27DB-BD31-4B8C-83A1-F6EECF244321}">
                <p14:modId xmlns:p14="http://schemas.microsoft.com/office/powerpoint/2010/main" val="870473023"/>
              </p:ext>
            </p:extLst>
          </p:nvPr>
        </p:nvGraphicFramePr>
        <p:xfrm>
          <a:off x="3422868" y="3527469"/>
          <a:ext cx="2822575" cy="411163"/>
        </p:xfrm>
        <a:graphic>
          <a:graphicData uri="http://schemas.openxmlformats.org/presentationml/2006/ole">
            <mc:AlternateContent xmlns:mc="http://schemas.openxmlformats.org/markup-compatibility/2006">
              <mc:Choice xmlns:v="urn:schemas-microsoft-com:vml" Requires="v">
                <p:oleObj name="Equation" r:id="rId7" imgW="1752480" imgH="253800" progId="Equation.DSMT4">
                  <p:embed/>
                </p:oleObj>
              </mc:Choice>
              <mc:Fallback>
                <p:oleObj name="Equation" r:id="rId7" imgW="1752480" imgH="253800" progId="Equation.DSMT4">
                  <p:embed/>
                  <p:pic>
                    <p:nvPicPr>
                      <p:cNvPr id="19" name="Object 18">
                        <a:extLst>
                          <a:ext uri="{FF2B5EF4-FFF2-40B4-BE49-F238E27FC236}">
                            <a16:creationId xmlns:a16="http://schemas.microsoft.com/office/drawing/2014/main" id="{A1FD966F-85D0-49D0-BBB8-567D395EA4C5}"/>
                          </a:ext>
                        </a:extLst>
                      </p:cNvPr>
                      <p:cNvPicPr/>
                      <p:nvPr/>
                    </p:nvPicPr>
                    <p:blipFill>
                      <a:blip r:embed="rId8"/>
                      <a:stretch>
                        <a:fillRect/>
                      </a:stretch>
                    </p:blipFill>
                    <p:spPr>
                      <a:xfrm>
                        <a:off x="3422868" y="3527469"/>
                        <a:ext cx="2822575" cy="4111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00D3654-1B7B-4F0D-A428-479E56CD275E}"/>
              </a:ext>
            </a:extLst>
          </p:cNvPr>
          <p:cNvGraphicFramePr>
            <a:graphicFrameLocks noChangeAspect="1"/>
          </p:cNvGraphicFramePr>
          <p:nvPr>
            <p:extLst>
              <p:ext uri="{D42A27DB-BD31-4B8C-83A1-F6EECF244321}">
                <p14:modId xmlns:p14="http://schemas.microsoft.com/office/powerpoint/2010/main" val="2643609549"/>
              </p:ext>
            </p:extLst>
          </p:nvPr>
        </p:nvGraphicFramePr>
        <p:xfrm>
          <a:off x="2628397" y="4104416"/>
          <a:ext cx="3824287" cy="411162"/>
        </p:xfrm>
        <a:graphic>
          <a:graphicData uri="http://schemas.openxmlformats.org/presentationml/2006/ole">
            <mc:AlternateContent xmlns:mc="http://schemas.openxmlformats.org/markup-compatibility/2006">
              <mc:Choice xmlns:v="urn:schemas-microsoft-com:vml" Requires="v">
                <p:oleObj name="Equation" r:id="rId9" imgW="2374560" imgH="253800" progId="Equation.DSMT4">
                  <p:embed/>
                </p:oleObj>
              </mc:Choice>
              <mc:Fallback>
                <p:oleObj name="Equation" r:id="rId9" imgW="2374560" imgH="253800" progId="Equation.DSMT4">
                  <p:embed/>
                  <p:pic>
                    <p:nvPicPr>
                      <p:cNvPr id="22" name="Object 21">
                        <a:extLst>
                          <a:ext uri="{FF2B5EF4-FFF2-40B4-BE49-F238E27FC236}">
                            <a16:creationId xmlns:a16="http://schemas.microsoft.com/office/drawing/2014/main" id="{9B0C4347-BB79-4FF9-B653-07FD52857065}"/>
                          </a:ext>
                        </a:extLst>
                      </p:cNvPr>
                      <p:cNvPicPr/>
                      <p:nvPr/>
                    </p:nvPicPr>
                    <p:blipFill>
                      <a:blip r:embed="rId10"/>
                      <a:stretch>
                        <a:fillRect/>
                      </a:stretch>
                    </p:blipFill>
                    <p:spPr>
                      <a:xfrm>
                        <a:off x="2628397" y="4104416"/>
                        <a:ext cx="3824287" cy="411162"/>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FB59862F-18D8-477C-ACFF-F54D59AB0DB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0665326"/>
      </p:ext>
    </p:extLst>
  </p:cSld>
  <p:clrMapOvr>
    <a:masterClrMapping/>
  </p:clrMapOvr>
  <mc:AlternateContent xmlns:mc="http://schemas.openxmlformats.org/markup-compatibility/2006">
    <mc:Choice xmlns:p14="http://schemas.microsoft.com/office/powerpoint/2010/main" Requires="p14">
      <p:transition spd="slow" p14:dur="2000" advTm="62049"/>
    </mc:Choice>
    <mc:Fallback>
      <p:transition spd="slow" advTm="62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r>
              <a:rPr lang="en-US" dirty="0"/>
              <a:t>Neumann and insulated boundary conditions</a:t>
            </a:r>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What happens if a boundary has an insulated or more generally a Neumann boundary condition?</a:t>
            </a:r>
          </a:p>
          <a:p>
            <a:endParaRPr lang="en-US" sz="1800" dirty="0"/>
          </a:p>
          <a:p>
            <a:endParaRPr lang="en-US" sz="1800" dirty="0"/>
          </a:p>
          <a:p>
            <a:endParaRPr lang="en-US" sz="1800" dirty="0"/>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9" name="Object 8">
            <a:extLst>
              <a:ext uri="{FF2B5EF4-FFF2-40B4-BE49-F238E27FC236}">
                <a16:creationId xmlns:a16="http://schemas.microsoft.com/office/drawing/2014/main" id="{DBCA05B3-979B-4F03-B4A3-A31EC54CE822}"/>
              </a:ext>
            </a:extLst>
          </p:cNvPr>
          <p:cNvGraphicFramePr>
            <a:graphicFrameLocks noChangeAspect="1"/>
          </p:cNvGraphicFramePr>
          <p:nvPr>
            <p:extLst>
              <p:ext uri="{D42A27DB-BD31-4B8C-83A1-F6EECF244321}">
                <p14:modId xmlns:p14="http://schemas.microsoft.com/office/powerpoint/2010/main" val="1682485253"/>
              </p:ext>
            </p:extLst>
          </p:nvPr>
        </p:nvGraphicFramePr>
        <p:xfrm>
          <a:off x="5128946" y="2386012"/>
          <a:ext cx="1484313" cy="1042988"/>
        </p:xfrm>
        <a:graphic>
          <a:graphicData uri="http://schemas.openxmlformats.org/presentationml/2006/ole">
            <mc:AlternateContent xmlns:mc="http://schemas.openxmlformats.org/markup-compatibility/2006">
              <mc:Choice xmlns:v="urn:schemas-microsoft-com:vml" Requires="v">
                <p:oleObj name="Equation" r:id="rId5" imgW="761760" imgH="533160" progId="Equation.DSMT4">
                  <p:embed/>
                </p:oleObj>
              </mc:Choice>
              <mc:Fallback>
                <p:oleObj name="Equation" r:id="rId5" imgW="761760" imgH="533160" progId="Equation.DSMT4">
                  <p:embed/>
                  <p:pic>
                    <p:nvPicPr>
                      <p:cNvPr id="9" name="Object 8">
                        <a:extLst>
                          <a:ext uri="{FF2B5EF4-FFF2-40B4-BE49-F238E27FC236}">
                            <a16:creationId xmlns:a16="http://schemas.microsoft.com/office/drawing/2014/main" id="{DBCA05B3-979B-4F03-B4A3-A31EC54CE822}"/>
                          </a:ext>
                        </a:extLst>
                      </p:cNvPr>
                      <p:cNvPicPr/>
                      <p:nvPr/>
                    </p:nvPicPr>
                    <p:blipFill>
                      <a:blip r:embed="rId6"/>
                      <a:stretch>
                        <a:fillRect/>
                      </a:stretch>
                    </p:blipFill>
                    <p:spPr>
                      <a:xfrm>
                        <a:off x="5128946" y="2386012"/>
                        <a:ext cx="1484313" cy="10429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A59C65E2-9140-4C70-935A-C0B3FF4DDA5E}"/>
              </a:ext>
            </a:extLst>
          </p:cNvPr>
          <p:cNvGraphicFramePr>
            <a:graphicFrameLocks noChangeAspect="1"/>
          </p:cNvGraphicFramePr>
          <p:nvPr>
            <p:extLst>
              <p:ext uri="{D42A27DB-BD31-4B8C-83A1-F6EECF244321}">
                <p14:modId xmlns:p14="http://schemas.microsoft.com/office/powerpoint/2010/main" val="3919108670"/>
              </p:ext>
            </p:extLst>
          </p:nvPr>
        </p:nvGraphicFramePr>
        <p:xfrm>
          <a:off x="2625600" y="2386012"/>
          <a:ext cx="1287463" cy="1042988"/>
        </p:xfrm>
        <a:graphic>
          <a:graphicData uri="http://schemas.openxmlformats.org/presentationml/2006/ole">
            <mc:AlternateContent xmlns:mc="http://schemas.openxmlformats.org/markup-compatibility/2006">
              <mc:Choice xmlns:v="urn:schemas-microsoft-com:vml" Requires="v">
                <p:oleObj name="Equation" r:id="rId7" imgW="660240" imgH="533160" progId="Equation.DSMT4">
                  <p:embed/>
                </p:oleObj>
              </mc:Choice>
              <mc:Fallback>
                <p:oleObj name="Equation" r:id="rId7" imgW="660240" imgH="533160" progId="Equation.DSMT4">
                  <p:embed/>
                  <p:pic>
                    <p:nvPicPr>
                      <p:cNvPr id="10" name="Object 9">
                        <a:extLst>
                          <a:ext uri="{FF2B5EF4-FFF2-40B4-BE49-F238E27FC236}">
                            <a16:creationId xmlns:a16="http://schemas.microsoft.com/office/drawing/2014/main" id="{A59C65E2-9140-4C70-935A-C0B3FF4DDA5E}"/>
                          </a:ext>
                        </a:extLst>
                      </p:cNvPr>
                      <p:cNvPicPr/>
                      <p:nvPr/>
                    </p:nvPicPr>
                    <p:blipFill>
                      <a:blip r:embed="rId8"/>
                      <a:stretch>
                        <a:fillRect/>
                      </a:stretch>
                    </p:blipFill>
                    <p:spPr>
                      <a:xfrm>
                        <a:off x="2625600" y="2386012"/>
                        <a:ext cx="1287463" cy="1042988"/>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612E68EC-546F-43CE-9514-C227EC8A0DF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93103088"/>
      </p:ext>
    </p:extLst>
  </p:cSld>
  <p:clrMapOvr>
    <a:masterClrMapping/>
  </p:clrMapOvr>
  <mc:AlternateContent xmlns:mc="http://schemas.openxmlformats.org/markup-compatibility/2006">
    <mc:Choice xmlns:p14="http://schemas.microsoft.com/office/powerpoint/2010/main" Requires="p14">
      <p:transition spd="slow" p14:dur="2000" advTm="44867"/>
    </mc:Choice>
    <mc:Fallback>
      <p:transition spd="slow" advTm="44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r>
              <a:rPr lang="en-US" dirty="0"/>
              <a:t>Neumann and insulated boundary conditions</a:t>
            </a:r>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Suppose we have a Neumann boundary condition at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a</a:t>
            </a:r>
            <a:r>
              <a:rPr lang="en-US" dirty="0"/>
              <a:t>:</a:t>
            </a:r>
          </a:p>
          <a:p>
            <a:endParaRPr lang="en-US" dirty="0"/>
          </a:p>
          <a:p>
            <a:pPr lvl="1"/>
            <a:endParaRPr lang="en-US" dirty="0"/>
          </a:p>
          <a:p>
            <a:pPr lvl="1"/>
            <a:r>
              <a:rPr lang="en-US" dirty="0"/>
              <a:t>How do we eliminate the unknown </a:t>
            </a:r>
            <a:r>
              <a:rPr lang="en-US" i="1" dirty="0"/>
              <a:t>u</a:t>
            </a:r>
            <a:r>
              <a:rPr lang="en-US" baseline="-25000" dirty="0"/>
              <a:t>0</a:t>
            </a:r>
            <a:r>
              <a:rPr lang="en-US" dirty="0"/>
              <a:t>?</a:t>
            </a:r>
          </a:p>
          <a:p>
            <a:pPr lvl="1"/>
            <a:endParaRPr lang="en-US" dirty="0"/>
          </a:p>
          <a:p>
            <a:pPr lvl="1"/>
            <a:endParaRPr lang="en-US" dirty="0"/>
          </a:p>
          <a:p>
            <a:pPr lvl="1"/>
            <a:r>
              <a:rPr lang="en-US" dirty="0"/>
              <a:t>If we don’t eliminate it, we will have fewer equations than unknowns…</a:t>
            </a:r>
          </a:p>
          <a:p>
            <a:endParaRPr lang="en-US" dirty="0"/>
          </a:p>
          <a:p>
            <a:endParaRPr lang="en-US" dirty="0"/>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6" name="Object 5">
            <a:extLst>
              <a:ext uri="{FF2B5EF4-FFF2-40B4-BE49-F238E27FC236}">
                <a16:creationId xmlns:a16="http://schemas.microsoft.com/office/drawing/2014/main" id="{E0B4CDD1-90B4-4802-8B3F-31138B9BB84D}"/>
              </a:ext>
            </a:extLst>
          </p:cNvPr>
          <p:cNvGraphicFramePr>
            <a:graphicFrameLocks noChangeAspect="1"/>
          </p:cNvGraphicFramePr>
          <p:nvPr>
            <p:extLst>
              <p:ext uri="{D42A27DB-BD31-4B8C-83A1-F6EECF244321}">
                <p14:modId xmlns:p14="http://schemas.microsoft.com/office/powerpoint/2010/main" val="3431096260"/>
              </p:ext>
            </p:extLst>
          </p:nvPr>
        </p:nvGraphicFramePr>
        <p:xfrm>
          <a:off x="3830638" y="2087563"/>
          <a:ext cx="1482725" cy="520700"/>
        </p:xfrm>
        <a:graphic>
          <a:graphicData uri="http://schemas.openxmlformats.org/presentationml/2006/ole">
            <mc:AlternateContent xmlns:mc="http://schemas.openxmlformats.org/markup-compatibility/2006">
              <mc:Choice xmlns:v="urn:schemas-microsoft-com:vml" Requires="v">
                <p:oleObj name="Equation" r:id="rId5" imgW="761760" imgH="266400" progId="Equation.DSMT4">
                  <p:embed/>
                </p:oleObj>
              </mc:Choice>
              <mc:Fallback>
                <p:oleObj name="Equation" r:id="rId5" imgW="761760" imgH="266400" progId="Equation.DSMT4">
                  <p:embed/>
                  <p:pic>
                    <p:nvPicPr>
                      <p:cNvPr id="6" name="Object 5">
                        <a:extLst>
                          <a:ext uri="{FF2B5EF4-FFF2-40B4-BE49-F238E27FC236}">
                            <a16:creationId xmlns:a16="http://schemas.microsoft.com/office/drawing/2014/main" id="{E0B4CDD1-90B4-4802-8B3F-31138B9BB84D}"/>
                          </a:ext>
                        </a:extLst>
                      </p:cNvPr>
                      <p:cNvPicPr/>
                      <p:nvPr/>
                    </p:nvPicPr>
                    <p:blipFill>
                      <a:blip r:embed="rId6"/>
                      <a:stretch>
                        <a:fillRect/>
                      </a:stretch>
                    </p:blipFill>
                    <p:spPr>
                      <a:xfrm>
                        <a:off x="3830638" y="2087563"/>
                        <a:ext cx="1482725" cy="5207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BCBA03A-1287-42AC-BA31-CF1F42EFE7EA}"/>
              </a:ext>
            </a:extLst>
          </p:cNvPr>
          <p:cNvGraphicFramePr>
            <a:graphicFrameLocks noChangeAspect="1"/>
          </p:cNvGraphicFramePr>
          <p:nvPr>
            <p:extLst>
              <p:ext uri="{D42A27DB-BD31-4B8C-83A1-F6EECF244321}">
                <p14:modId xmlns:p14="http://schemas.microsoft.com/office/powerpoint/2010/main" val="3060467743"/>
              </p:ext>
            </p:extLst>
          </p:nvPr>
        </p:nvGraphicFramePr>
        <p:xfrm>
          <a:off x="3019583" y="3287114"/>
          <a:ext cx="3104833" cy="452279"/>
        </p:xfrm>
        <a:graphic>
          <a:graphicData uri="http://schemas.openxmlformats.org/presentationml/2006/ole">
            <mc:AlternateContent xmlns:mc="http://schemas.openxmlformats.org/markup-compatibility/2006">
              <mc:Choice xmlns:v="urn:schemas-microsoft-com:vml" Requires="v">
                <p:oleObj name="Equation" r:id="rId7" imgW="1752480" imgH="253800" progId="Equation.DSMT4">
                  <p:embed/>
                </p:oleObj>
              </mc:Choice>
              <mc:Fallback>
                <p:oleObj name="Equation" r:id="rId7" imgW="1752480" imgH="253800" progId="Equation.DSMT4">
                  <p:embed/>
                  <p:pic>
                    <p:nvPicPr>
                      <p:cNvPr id="11" name="Object 10">
                        <a:extLst>
                          <a:ext uri="{FF2B5EF4-FFF2-40B4-BE49-F238E27FC236}">
                            <a16:creationId xmlns:a16="http://schemas.microsoft.com/office/drawing/2014/main" id="{2AE4696D-C213-43F0-8F9C-116DD6745D0F}"/>
                          </a:ext>
                        </a:extLst>
                      </p:cNvPr>
                      <p:cNvPicPr/>
                      <p:nvPr/>
                    </p:nvPicPr>
                    <p:blipFill>
                      <a:blip r:embed="rId8"/>
                      <a:stretch>
                        <a:fillRect/>
                      </a:stretch>
                    </p:blipFill>
                    <p:spPr>
                      <a:xfrm>
                        <a:off x="3019583" y="3287114"/>
                        <a:ext cx="3104833" cy="452279"/>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3F7B0F30-7DDE-4F24-8709-26CB4BB26A2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82343200"/>
      </p:ext>
    </p:extLst>
  </p:cSld>
  <p:clrMapOvr>
    <a:masterClrMapping/>
  </p:clrMapOvr>
  <mc:AlternateContent xmlns:mc="http://schemas.openxmlformats.org/markup-compatibility/2006">
    <mc:Choice xmlns:p14="http://schemas.microsoft.com/office/powerpoint/2010/main" Requires="p14">
      <p:transition spd="slow" p14:dur="2000" advTm="44396"/>
    </mc:Choice>
    <mc:Fallback>
      <p:transition spd="slow" advTm="44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r>
              <a:rPr lang="en-US" dirty="0"/>
              <a:t>Approximating the derivative</a:t>
            </a:r>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Recall we used a divided-difference approximation of the derivative:</a:t>
            </a:r>
          </a:p>
          <a:p>
            <a:pPr lvl="1"/>
            <a:endParaRPr lang="en-US" dirty="0"/>
          </a:p>
          <a:p>
            <a:pPr lvl="1"/>
            <a:endParaRPr lang="en-US" dirty="0"/>
          </a:p>
          <a:p>
            <a:pPr lvl="1"/>
            <a:endParaRPr lang="en-US" dirty="0"/>
          </a:p>
          <a:p>
            <a:pPr lvl="1"/>
            <a:r>
              <a:rPr lang="en-US" dirty="0"/>
              <a:t>But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a:t>
            </a:r>
            <a:r>
              <a:rPr lang="en-US" dirty="0"/>
              <a:t>and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a </a:t>
            </a:r>
            <a:r>
              <a:rPr lang="en-US" dirty="0">
                <a:latin typeface="Times New Roman" panose="02020603050405020304" pitchFamily="18" charset="0"/>
              </a:rPr>
              <a:t>+ </a:t>
            </a:r>
            <a:r>
              <a:rPr lang="en-US" i="1" dirty="0">
                <a:latin typeface="Times New Roman" panose="02020603050405020304" pitchFamily="18" charset="0"/>
              </a:rPr>
              <a:t>h</a:t>
            </a:r>
            <a:r>
              <a:rPr lang="en-US" dirty="0">
                <a:latin typeface="Times New Roman" panose="02020603050405020304" pitchFamily="18" charset="0"/>
              </a:rPr>
              <a:t>) ≈ </a:t>
            </a:r>
            <a:r>
              <a:rPr lang="en-US" i="1" dirty="0">
                <a:latin typeface="Times New Roman" panose="02020603050405020304" pitchFamily="18" charset="0"/>
              </a:rPr>
              <a:t>u</a:t>
            </a:r>
            <a:r>
              <a:rPr lang="en-US" baseline="-25000" dirty="0">
                <a:latin typeface="Times New Roman" panose="02020603050405020304" pitchFamily="18" charset="0"/>
              </a:rPr>
              <a:t>1</a:t>
            </a:r>
            <a:r>
              <a:rPr lang="en-US" dirty="0"/>
              <a:t>:</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t>Thus, we have an equation </a:t>
            </a:r>
          </a:p>
          <a:p>
            <a:pPr lvl="1"/>
            <a:endParaRPr lang="en-US" dirty="0">
              <a:latin typeface="Times New Roman" panose="02020603050405020304" pitchFamily="18" charset="0"/>
            </a:endParaRPr>
          </a:p>
          <a:p>
            <a:pPr lvl="1"/>
            <a:endParaRPr lang="en-US" dirty="0"/>
          </a:p>
          <a:p>
            <a:pPr marL="457200" lvl="1" indent="0">
              <a:buNone/>
            </a:pPr>
            <a:endParaRPr lang="en-US" dirty="0"/>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1" name="Object 10">
            <a:extLst>
              <a:ext uri="{FF2B5EF4-FFF2-40B4-BE49-F238E27FC236}">
                <a16:creationId xmlns:a16="http://schemas.microsoft.com/office/drawing/2014/main" id="{C9646F79-5369-45C8-B179-29AD915B7A61}"/>
              </a:ext>
            </a:extLst>
          </p:cNvPr>
          <p:cNvGraphicFramePr>
            <a:graphicFrameLocks noChangeAspect="1"/>
          </p:cNvGraphicFramePr>
          <p:nvPr>
            <p:extLst>
              <p:ext uri="{D42A27DB-BD31-4B8C-83A1-F6EECF244321}">
                <p14:modId xmlns:p14="http://schemas.microsoft.com/office/powerpoint/2010/main" val="1471427620"/>
              </p:ext>
            </p:extLst>
          </p:nvPr>
        </p:nvGraphicFramePr>
        <p:xfrm>
          <a:off x="2892425" y="2363788"/>
          <a:ext cx="3659188" cy="817562"/>
        </p:xfrm>
        <a:graphic>
          <a:graphicData uri="http://schemas.openxmlformats.org/presentationml/2006/ole">
            <mc:AlternateContent xmlns:mc="http://schemas.openxmlformats.org/markup-compatibility/2006">
              <mc:Choice xmlns:v="urn:schemas-microsoft-com:vml" Requires="v">
                <p:oleObj name="Equation" r:id="rId5" imgW="1879560" imgH="419040" progId="Equation.DSMT4">
                  <p:embed/>
                </p:oleObj>
              </mc:Choice>
              <mc:Fallback>
                <p:oleObj name="Equation" r:id="rId5" imgW="1879560" imgH="419040" progId="Equation.DSMT4">
                  <p:embed/>
                  <p:pic>
                    <p:nvPicPr>
                      <p:cNvPr id="11" name="Object 10">
                        <a:extLst>
                          <a:ext uri="{FF2B5EF4-FFF2-40B4-BE49-F238E27FC236}">
                            <a16:creationId xmlns:a16="http://schemas.microsoft.com/office/drawing/2014/main" id="{C9646F79-5369-45C8-B179-29AD915B7A61}"/>
                          </a:ext>
                        </a:extLst>
                      </p:cNvPr>
                      <p:cNvPicPr/>
                      <p:nvPr/>
                    </p:nvPicPr>
                    <p:blipFill>
                      <a:blip r:embed="rId6"/>
                      <a:stretch>
                        <a:fillRect/>
                      </a:stretch>
                    </p:blipFill>
                    <p:spPr>
                      <a:xfrm>
                        <a:off x="2892425" y="2363788"/>
                        <a:ext cx="3659188" cy="8175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9079126-0C8C-4E94-85E6-DF65FB55F5EA}"/>
              </a:ext>
            </a:extLst>
          </p:cNvPr>
          <p:cNvGraphicFramePr>
            <a:graphicFrameLocks noChangeAspect="1"/>
          </p:cNvGraphicFramePr>
          <p:nvPr>
            <p:extLst>
              <p:ext uri="{D42A27DB-BD31-4B8C-83A1-F6EECF244321}">
                <p14:modId xmlns:p14="http://schemas.microsoft.com/office/powerpoint/2010/main" val="1866671958"/>
              </p:ext>
            </p:extLst>
          </p:nvPr>
        </p:nvGraphicFramePr>
        <p:xfrm>
          <a:off x="3804443" y="4036211"/>
          <a:ext cx="1535113" cy="768350"/>
        </p:xfrm>
        <a:graphic>
          <a:graphicData uri="http://schemas.openxmlformats.org/presentationml/2006/ole">
            <mc:AlternateContent xmlns:mc="http://schemas.openxmlformats.org/markup-compatibility/2006">
              <mc:Choice xmlns:v="urn:schemas-microsoft-com:vml" Requires="v">
                <p:oleObj name="Equation" r:id="rId7" imgW="787320" imgH="393480" progId="Equation.DSMT4">
                  <p:embed/>
                </p:oleObj>
              </mc:Choice>
              <mc:Fallback>
                <p:oleObj name="Equation" r:id="rId7" imgW="787320" imgH="393480" progId="Equation.DSMT4">
                  <p:embed/>
                  <p:pic>
                    <p:nvPicPr>
                      <p:cNvPr id="11" name="Object 10">
                        <a:extLst>
                          <a:ext uri="{FF2B5EF4-FFF2-40B4-BE49-F238E27FC236}">
                            <a16:creationId xmlns:a16="http://schemas.microsoft.com/office/drawing/2014/main" id="{C9646F79-5369-45C8-B179-29AD915B7A61}"/>
                          </a:ext>
                        </a:extLst>
                      </p:cNvPr>
                      <p:cNvPicPr/>
                      <p:nvPr/>
                    </p:nvPicPr>
                    <p:blipFill>
                      <a:blip r:embed="rId8"/>
                      <a:stretch>
                        <a:fillRect/>
                      </a:stretch>
                    </p:blipFill>
                    <p:spPr>
                      <a:xfrm>
                        <a:off x="3804443" y="4036211"/>
                        <a:ext cx="1535113" cy="7683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3D11A39-A6A5-434B-A4DC-10FBCA9683F4}"/>
              </a:ext>
            </a:extLst>
          </p:cNvPr>
          <p:cNvGraphicFramePr>
            <a:graphicFrameLocks noChangeAspect="1"/>
          </p:cNvGraphicFramePr>
          <p:nvPr>
            <p:extLst>
              <p:ext uri="{D42A27DB-BD31-4B8C-83A1-F6EECF244321}">
                <p14:modId xmlns:p14="http://schemas.microsoft.com/office/powerpoint/2010/main" val="3849895675"/>
              </p:ext>
            </p:extLst>
          </p:nvPr>
        </p:nvGraphicFramePr>
        <p:xfrm>
          <a:off x="3625850" y="5499100"/>
          <a:ext cx="1658938" cy="495300"/>
        </p:xfrm>
        <a:graphic>
          <a:graphicData uri="http://schemas.openxmlformats.org/presentationml/2006/ole">
            <mc:AlternateContent xmlns:mc="http://schemas.openxmlformats.org/markup-compatibility/2006">
              <mc:Choice xmlns:v="urn:schemas-microsoft-com:vml" Requires="v">
                <p:oleObj name="Equation" r:id="rId9" imgW="850680" imgH="253800" progId="Equation.DSMT4">
                  <p:embed/>
                </p:oleObj>
              </mc:Choice>
              <mc:Fallback>
                <p:oleObj name="Equation" r:id="rId9" imgW="850680" imgH="253800" progId="Equation.DSMT4">
                  <p:embed/>
                  <p:pic>
                    <p:nvPicPr>
                      <p:cNvPr id="13" name="Object 12">
                        <a:extLst>
                          <a:ext uri="{FF2B5EF4-FFF2-40B4-BE49-F238E27FC236}">
                            <a16:creationId xmlns:a16="http://schemas.microsoft.com/office/drawing/2014/main" id="{69079126-0C8C-4E94-85E6-DF65FB55F5EA}"/>
                          </a:ext>
                        </a:extLst>
                      </p:cNvPr>
                      <p:cNvPicPr/>
                      <p:nvPr/>
                    </p:nvPicPr>
                    <p:blipFill>
                      <a:blip r:embed="rId10"/>
                      <a:stretch>
                        <a:fillRect/>
                      </a:stretch>
                    </p:blipFill>
                    <p:spPr>
                      <a:xfrm>
                        <a:off x="3625850" y="5499100"/>
                        <a:ext cx="1658938" cy="495300"/>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E4FB185B-925C-4320-BBB7-6745BA0F15F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14293202"/>
      </p:ext>
    </p:extLst>
  </p:cSld>
  <p:clrMapOvr>
    <a:masterClrMapping/>
  </p:clrMapOvr>
  <mc:AlternateContent xmlns:mc="http://schemas.openxmlformats.org/markup-compatibility/2006">
    <mc:Choice xmlns:p14="http://schemas.microsoft.com/office/powerpoint/2010/main" Requires="p14">
      <p:transition spd="slow" p14:dur="2000" advTm="93904"/>
    </mc:Choice>
    <mc:Fallback>
      <p:transition spd="slow" advTm="9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r>
              <a:rPr lang="en-US" dirty="0"/>
              <a:t>Approximating the derivative</a:t>
            </a:r>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Thus, if we have a left-hand Neumann condition, we have</a:t>
            </a:r>
          </a:p>
          <a:p>
            <a:endParaRPr lang="en-US" dirty="0"/>
          </a:p>
          <a:p>
            <a:endParaRPr lang="en-US" dirty="0"/>
          </a:p>
          <a:p>
            <a:endParaRPr lang="en-US" dirty="0"/>
          </a:p>
          <a:p>
            <a:pPr lvl="1"/>
            <a:r>
              <a:rPr lang="en-US" dirty="0"/>
              <a:t>Substituting the second into the first yields</a:t>
            </a:r>
          </a:p>
          <a:p>
            <a:pPr lvl="1"/>
            <a:endParaRPr lang="en-US" dirty="0"/>
          </a:p>
          <a:p>
            <a:pPr lvl="1"/>
            <a:endParaRPr lang="en-US" dirty="0"/>
          </a:p>
          <a:p>
            <a:pPr lvl="1"/>
            <a:endParaRPr lang="en-US" dirty="0"/>
          </a:p>
          <a:p>
            <a:pPr lvl="1"/>
            <a:endParaRPr lang="en-US" dirty="0"/>
          </a:p>
          <a:p>
            <a:pPr lvl="1"/>
            <a:r>
              <a:rPr lang="en-US" dirty="0"/>
              <a:t>Thus, entry </a:t>
            </a:r>
            <a:r>
              <a:rPr lang="en-US" dirty="0">
                <a:latin typeface="Times New Roman" panose="02020603050405020304" pitchFamily="18" charset="0"/>
              </a:rPr>
              <a:t>(1,1)</a:t>
            </a:r>
            <a:r>
              <a:rPr lang="en-US" dirty="0"/>
              <a:t> of the matrix needs to be updated and</a:t>
            </a:r>
            <a:br>
              <a:rPr lang="en-US" dirty="0"/>
            </a:br>
            <a:r>
              <a:rPr lang="en-US" dirty="0"/>
              <a:t>entry 1 of the target vector needs to be updated</a:t>
            </a:r>
          </a:p>
          <a:p>
            <a:endParaRPr lang="en-US" sz="2100" dirty="0"/>
          </a:p>
          <a:p>
            <a:endParaRPr lang="en-US" sz="1800" dirty="0"/>
          </a:p>
          <a:p>
            <a:endParaRPr lang="en-US" sz="1800" dirty="0"/>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1" name="Object 10">
            <a:extLst>
              <a:ext uri="{FF2B5EF4-FFF2-40B4-BE49-F238E27FC236}">
                <a16:creationId xmlns:a16="http://schemas.microsoft.com/office/drawing/2014/main" id="{2AE4696D-C213-43F0-8F9C-116DD6745D0F}"/>
              </a:ext>
            </a:extLst>
          </p:cNvPr>
          <p:cNvGraphicFramePr>
            <a:graphicFrameLocks noChangeAspect="1"/>
          </p:cNvGraphicFramePr>
          <p:nvPr>
            <p:extLst>
              <p:ext uri="{D42A27DB-BD31-4B8C-83A1-F6EECF244321}">
                <p14:modId xmlns:p14="http://schemas.microsoft.com/office/powerpoint/2010/main" val="3477785265"/>
              </p:ext>
            </p:extLst>
          </p:nvPr>
        </p:nvGraphicFramePr>
        <p:xfrm>
          <a:off x="3086695" y="2137775"/>
          <a:ext cx="3104833" cy="452279"/>
        </p:xfrm>
        <a:graphic>
          <a:graphicData uri="http://schemas.openxmlformats.org/presentationml/2006/ole">
            <mc:AlternateContent xmlns:mc="http://schemas.openxmlformats.org/markup-compatibility/2006">
              <mc:Choice xmlns:v="urn:schemas-microsoft-com:vml" Requires="v">
                <p:oleObj name="Equation" r:id="rId5" imgW="1752480" imgH="253800" progId="Equation.DSMT4">
                  <p:embed/>
                </p:oleObj>
              </mc:Choice>
              <mc:Fallback>
                <p:oleObj name="Equation" r:id="rId5" imgW="1752480" imgH="253800" progId="Equation.DSMT4">
                  <p:embed/>
                  <p:pic>
                    <p:nvPicPr>
                      <p:cNvPr id="11" name="Object 10">
                        <a:extLst>
                          <a:ext uri="{FF2B5EF4-FFF2-40B4-BE49-F238E27FC236}">
                            <a16:creationId xmlns:a16="http://schemas.microsoft.com/office/drawing/2014/main" id="{2AE4696D-C213-43F0-8F9C-116DD6745D0F}"/>
                          </a:ext>
                        </a:extLst>
                      </p:cNvPr>
                      <p:cNvPicPr/>
                      <p:nvPr/>
                    </p:nvPicPr>
                    <p:blipFill>
                      <a:blip r:embed="rId6"/>
                      <a:stretch>
                        <a:fillRect/>
                      </a:stretch>
                    </p:blipFill>
                    <p:spPr>
                      <a:xfrm>
                        <a:off x="3086695" y="2137775"/>
                        <a:ext cx="3104833" cy="452279"/>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A2E67D3-4611-490B-862F-690787C80C00}"/>
              </a:ext>
            </a:extLst>
          </p:cNvPr>
          <p:cNvGraphicFramePr>
            <a:graphicFrameLocks noChangeAspect="1"/>
          </p:cNvGraphicFramePr>
          <p:nvPr>
            <p:extLst>
              <p:ext uri="{D42A27DB-BD31-4B8C-83A1-F6EECF244321}">
                <p14:modId xmlns:p14="http://schemas.microsoft.com/office/powerpoint/2010/main" val="463156946"/>
              </p:ext>
            </p:extLst>
          </p:nvPr>
        </p:nvGraphicFramePr>
        <p:xfrm>
          <a:off x="4572000" y="2632122"/>
          <a:ext cx="1658938" cy="495300"/>
        </p:xfrm>
        <a:graphic>
          <a:graphicData uri="http://schemas.openxmlformats.org/presentationml/2006/ole">
            <mc:AlternateContent xmlns:mc="http://schemas.openxmlformats.org/markup-compatibility/2006">
              <mc:Choice xmlns:v="urn:schemas-microsoft-com:vml" Requires="v">
                <p:oleObj name="Equation" r:id="rId7" imgW="850680" imgH="253800" progId="Equation.DSMT4">
                  <p:embed/>
                </p:oleObj>
              </mc:Choice>
              <mc:Fallback>
                <p:oleObj name="Equation" r:id="rId7" imgW="850680" imgH="253800" progId="Equation.DSMT4">
                  <p:embed/>
                  <p:pic>
                    <p:nvPicPr>
                      <p:cNvPr id="14" name="Object 13">
                        <a:extLst>
                          <a:ext uri="{FF2B5EF4-FFF2-40B4-BE49-F238E27FC236}">
                            <a16:creationId xmlns:a16="http://schemas.microsoft.com/office/drawing/2014/main" id="{63D11A39-A6A5-434B-A4DC-10FBCA9683F4}"/>
                          </a:ext>
                        </a:extLst>
                      </p:cNvPr>
                      <p:cNvPicPr/>
                      <p:nvPr/>
                    </p:nvPicPr>
                    <p:blipFill>
                      <a:blip r:embed="rId8"/>
                      <a:stretch>
                        <a:fillRect/>
                      </a:stretch>
                    </p:blipFill>
                    <p:spPr>
                      <a:xfrm>
                        <a:off x="4572000" y="2632122"/>
                        <a:ext cx="1658938" cy="4953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496E197-CAC8-4709-A9FD-C48C85BA7245}"/>
              </a:ext>
            </a:extLst>
          </p:cNvPr>
          <p:cNvGraphicFramePr>
            <a:graphicFrameLocks noChangeAspect="1"/>
          </p:cNvGraphicFramePr>
          <p:nvPr>
            <p:extLst>
              <p:ext uri="{D42A27DB-BD31-4B8C-83A1-F6EECF244321}">
                <p14:modId xmlns:p14="http://schemas.microsoft.com/office/powerpoint/2010/main" val="1631591529"/>
              </p:ext>
            </p:extLst>
          </p:nvPr>
        </p:nvGraphicFramePr>
        <p:xfrm>
          <a:off x="2061375" y="3719286"/>
          <a:ext cx="4048125" cy="542925"/>
        </p:xfrm>
        <a:graphic>
          <a:graphicData uri="http://schemas.openxmlformats.org/presentationml/2006/ole">
            <mc:AlternateContent xmlns:mc="http://schemas.openxmlformats.org/markup-compatibility/2006">
              <mc:Choice xmlns:v="urn:schemas-microsoft-com:vml" Requires="v">
                <p:oleObj name="Equation" r:id="rId9" imgW="2286000" imgH="304560" progId="Equation.DSMT4">
                  <p:embed/>
                </p:oleObj>
              </mc:Choice>
              <mc:Fallback>
                <p:oleObj name="Equation" r:id="rId9" imgW="2286000" imgH="304560" progId="Equation.DSMT4">
                  <p:embed/>
                  <p:pic>
                    <p:nvPicPr>
                      <p:cNvPr id="11" name="Object 10">
                        <a:extLst>
                          <a:ext uri="{FF2B5EF4-FFF2-40B4-BE49-F238E27FC236}">
                            <a16:creationId xmlns:a16="http://schemas.microsoft.com/office/drawing/2014/main" id="{2AE4696D-C213-43F0-8F9C-116DD6745D0F}"/>
                          </a:ext>
                        </a:extLst>
                      </p:cNvPr>
                      <p:cNvPicPr/>
                      <p:nvPr/>
                    </p:nvPicPr>
                    <p:blipFill>
                      <a:blip r:embed="rId10"/>
                      <a:stretch>
                        <a:fillRect/>
                      </a:stretch>
                    </p:blipFill>
                    <p:spPr>
                      <a:xfrm>
                        <a:off x="2061375" y="3719286"/>
                        <a:ext cx="4048125" cy="5429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5DCA8D81-1A2A-407C-8631-0DBED93E2326}"/>
              </a:ext>
            </a:extLst>
          </p:cNvPr>
          <p:cNvGraphicFramePr>
            <a:graphicFrameLocks noChangeAspect="1"/>
          </p:cNvGraphicFramePr>
          <p:nvPr>
            <p:extLst>
              <p:ext uri="{D42A27DB-BD31-4B8C-83A1-F6EECF244321}">
                <p14:modId xmlns:p14="http://schemas.microsoft.com/office/powerpoint/2010/main" val="2719435970"/>
              </p:ext>
            </p:extLst>
          </p:nvPr>
        </p:nvGraphicFramePr>
        <p:xfrm>
          <a:off x="2965582" y="4391730"/>
          <a:ext cx="4116387" cy="474663"/>
        </p:xfrm>
        <a:graphic>
          <a:graphicData uri="http://schemas.openxmlformats.org/presentationml/2006/ole">
            <mc:AlternateContent xmlns:mc="http://schemas.openxmlformats.org/markup-compatibility/2006">
              <mc:Choice xmlns:v="urn:schemas-microsoft-com:vml" Requires="v">
                <p:oleObj name="Equation" r:id="rId11" imgW="2323800" imgH="266400" progId="Equation.DSMT4">
                  <p:embed/>
                </p:oleObj>
              </mc:Choice>
              <mc:Fallback>
                <p:oleObj name="Equation" r:id="rId11" imgW="2323800" imgH="266400" progId="Equation.DSMT4">
                  <p:embed/>
                  <p:pic>
                    <p:nvPicPr>
                      <p:cNvPr id="16" name="Object 15">
                        <a:extLst>
                          <a:ext uri="{FF2B5EF4-FFF2-40B4-BE49-F238E27FC236}">
                            <a16:creationId xmlns:a16="http://schemas.microsoft.com/office/drawing/2014/main" id="{D496E197-CAC8-4709-A9FD-C48C85BA7245}"/>
                          </a:ext>
                        </a:extLst>
                      </p:cNvPr>
                      <p:cNvPicPr/>
                      <p:nvPr/>
                    </p:nvPicPr>
                    <p:blipFill>
                      <a:blip r:embed="rId12"/>
                      <a:stretch>
                        <a:fillRect/>
                      </a:stretch>
                    </p:blipFill>
                    <p:spPr>
                      <a:xfrm>
                        <a:off x="2965582" y="4391730"/>
                        <a:ext cx="4116387" cy="47466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5785D6E6-D476-4EFC-9646-D7F4CB76FDB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4546619"/>
      </p:ext>
    </p:extLst>
  </p:cSld>
  <p:clrMapOvr>
    <a:masterClrMapping/>
  </p:clrMapOvr>
  <mc:AlternateContent xmlns:mc="http://schemas.openxmlformats.org/markup-compatibility/2006">
    <mc:Choice xmlns:p14="http://schemas.microsoft.com/office/powerpoint/2010/main" Requires="p14">
      <p:transition spd="slow" p14:dur="2000" advTm="69734"/>
    </mc:Choice>
    <mc:Fallback>
      <p:transition spd="slow" advTm="69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E7D-7B95-4B4C-A953-635C3E047206}"/>
              </a:ext>
            </a:extLst>
          </p:cNvPr>
          <p:cNvSpPr>
            <a:spLocks noGrp="1"/>
          </p:cNvSpPr>
          <p:nvPr>
            <p:ph type="title"/>
          </p:nvPr>
        </p:nvSpPr>
        <p:spPr/>
        <p:txBody>
          <a:bodyPr/>
          <a:lstStyle/>
          <a:p>
            <a:r>
              <a:rPr lang="en-US" dirty="0"/>
              <a:t>Approximating the derivative</a:t>
            </a:r>
          </a:p>
        </p:txBody>
      </p:sp>
      <p:sp>
        <p:nvSpPr>
          <p:cNvPr id="3" name="Content Placeholder 2">
            <a:extLst>
              <a:ext uri="{FF2B5EF4-FFF2-40B4-BE49-F238E27FC236}">
                <a16:creationId xmlns:a16="http://schemas.microsoft.com/office/drawing/2014/main" id="{6C87B92D-0741-417A-A66A-7F938E509631}"/>
              </a:ext>
            </a:extLst>
          </p:cNvPr>
          <p:cNvSpPr>
            <a:spLocks noGrp="1"/>
          </p:cNvSpPr>
          <p:nvPr>
            <p:ph idx="1"/>
          </p:nvPr>
        </p:nvSpPr>
        <p:spPr/>
        <p:txBody>
          <a:bodyPr/>
          <a:lstStyle/>
          <a:p>
            <a:r>
              <a:rPr lang="en-US" dirty="0"/>
              <a:t>Similarly, we can find on the right-hand boundary value:</a:t>
            </a:r>
          </a:p>
          <a:p>
            <a:endParaRPr lang="en-US" dirty="0"/>
          </a:p>
          <a:p>
            <a:endParaRPr lang="en-US" dirty="0"/>
          </a:p>
          <a:p>
            <a:endParaRPr lang="en-US" dirty="0"/>
          </a:p>
          <a:p>
            <a:pPr lvl="1"/>
            <a:r>
              <a:rPr lang="en-US" dirty="0"/>
              <a:t>This yields</a:t>
            </a:r>
          </a:p>
          <a:p>
            <a:pPr lvl="1"/>
            <a:endParaRPr lang="en-US" dirty="0"/>
          </a:p>
          <a:p>
            <a:pPr lvl="1"/>
            <a:endParaRPr lang="en-US" dirty="0"/>
          </a:p>
          <a:p>
            <a:pPr lvl="1"/>
            <a:r>
              <a:rPr lang="en-US" dirty="0"/>
              <a:t>Thus, entry </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1, </a:t>
            </a:r>
            <a:r>
              <a:rPr lang="en-US" i="1" dirty="0">
                <a:latin typeface="Times New Roman" panose="02020603050405020304" pitchFamily="18" charset="0"/>
              </a:rPr>
              <a:t>n</a:t>
            </a:r>
            <a:r>
              <a:rPr lang="en-US" dirty="0">
                <a:latin typeface="Times New Roman" panose="02020603050405020304" pitchFamily="18" charset="0"/>
              </a:rPr>
              <a:t> – 1)</a:t>
            </a:r>
            <a:r>
              <a:rPr lang="en-US" dirty="0"/>
              <a:t> of the matrix needs to be updated and entry </a:t>
            </a:r>
            <a:r>
              <a:rPr lang="en-US" i="1" dirty="0">
                <a:latin typeface="Times New Roman" panose="02020603050405020304" pitchFamily="18" charset="0"/>
              </a:rPr>
              <a:t>n</a:t>
            </a:r>
            <a:r>
              <a:rPr lang="en-US" dirty="0">
                <a:latin typeface="Times New Roman" panose="02020603050405020304" pitchFamily="18" charset="0"/>
              </a:rPr>
              <a:t> – 1</a:t>
            </a:r>
            <a:r>
              <a:rPr lang="en-US" dirty="0"/>
              <a:t> of the target vector needs to be updated</a:t>
            </a:r>
          </a:p>
          <a:p>
            <a:endParaRPr lang="en-US" sz="2100" dirty="0"/>
          </a:p>
          <a:p>
            <a:endParaRPr lang="en-US" sz="1800" dirty="0"/>
          </a:p>
          <a:p>
            <a:endParaRPr lang="en-US" sz="1800" dirty="0"/>
          </a:p>
        </p:txBody>
      </p:sp>
      <p:sp>
        <p:nvSpPr>
          <p:cNvPr id="4" name="Footer Placeholder 3">
            <a:extLst>
              <a:ext uri="{FF2B5EF4-FFF2-40B4-BE49-F238E27FC236}">
                <a16:creationId xmlns:a16="http://schemas.microsoft.com/office/drawing/2014/main" id="{CF6C9626-929D-44FE-9964-9E45C561A447}"/>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168D1159-4BB5-45D9-AEFB-37E90B27589D}"/>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1" name="Object 10">
            <a:extLst>
              <a:ext uri="{FF2B5EF4-FFF2-40B4-BE49-F238E27FC236}">
                <a16:creationId xmlns:a16="http://schemas.microsoft.com/office/drawing/2014/main" id="{2AE4696D-C213-43F0-8F9C-116DD6745D0F}"/>
              </a:ext>
            </a:extLst>
          </p:cNvPr>
          <p:cNvGraphicFramePr>
            <a:graphicFrameLocks noChangeAspect="1"/>
          </p:cNvGraphicFramePr>
          <p:nvPr>
            <p:extLst>
              <p:ext uri="{D42A27DB-BD31-4B8C-83A1-F6EECF244321}">
                <p14:modId xmlns:p14="http://schemas.microsoft.com/office/powerpoint/2010/main" val="576673468"/>
              </p:ext>
            </p:extLst>
          </p:nvPr>
        </p:nvGraphicFramePr>
        <p:xfrm>
          <a:off x="2535238" y="2138363"/>
          <a:ext cx="4208462" cy="452437"/>
        </p:xfrm>
        <a:graphic>
          <a:graphicData uri="http://schemas.openxmlformats.org/presentationml/2006/ole">
            <mc:AlternateContent xmlns:mc="http://schemas.openxmlformats.org/markup-compatibility/2006">
              <mc:Choice xmlns:v="urn:schemas-microsoft-com:vml" Requires="v">
                <p:oleObj name="Equation" r:id="rId5" imgW="2374560" imgH="253800" progId="Equation.DSMT4">
                  <p:embed/>
                </p:oleObj>
              </mc:Choice>
              <mc:Fallback>
                <p:oleObj name="Equation" r:id="rId5" imgW="2374560" imgH="253800" progId="Equation.DSMT4">
                  <p:embed/>
                  <p:pic>
                    <p:nvPicPr>
                      <p:cNvPr id="11" name="Object 10">
                        <a:extLst>
                          <a:ext uri="{FF2B5EF4-FFF2-40B4-BE49-F238E27FC236}">
                            <a16:creationId xmlns:a16="http://schemas.microsoft.com/office/drawing/2014/main" id="{2AE4696D-C213-43F0-8F9C-116DD6745D0F}"/>
                          </a:ext>
                        </a:extLst>
                      </p:cNvPr>
                      <p:cNvPicPr/>
                      <p:nvPr/>
                    </p:nvPicPr>
                    <p:blipFill>
                      <a:blip r:embed="rId6"/>
                      <a:stretch>
                        <a:fillRect/>
                      </a:stretch>
                    </p:blipFill>
                    <p:spPr>
                      <a:xfrm>
                        <a:off x="2535238" y="2138363"/>
                        <a:ext cx="4208462" cy="4524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A2E67D3-4611-490B-862F-690787C80C00}"/>
              </a:ext>
            </a:extLst>
          </p:cNvPr>
          <p:cNvGraphicFramePr>
            <a:graphicFrameLocks noChangeAspect="1"/>
          </p:cNvGraphicFramePr>
          <p:nvPr>
            <p:extLst>
              <p:ext uri="{D42A27DB-BD31-4B8C-83A1-F6EECF244321}">
                <p14:modId xmlns:p14="http://schemas.microsoft.com/office/powerpoint/2010/main" val="2710115438"/>
              </p:ext>
            </p:extLst>
          </p:nvPr>
        </p:nvGraphicFramePr>
        <p:xfrm>
          <a:off x="3781425" y="2647950"/>
          <a:ext cx="1857375" cy="495300"/>
        </p:xfrm>
        <a:graphic>
          <a:graphicData uri="http://schemas.openxmlformats.org/presentationml/2006/ole">
            <mc:AlternateContent xmlns:mc="http://schemas.openxmlformats.org/markup-compatibility/2006">
              <mc:Choice xmlns:v="urn:schemas-microsoft-com:vml" Requires="v">
                <p:oleObj name="Equation" r:id="rId7" imgW="952200" imgH="253800" progId="Equation.DSMT4">
                  <p:embed/>
                </p:oleObj>
              </mc:Choice>
              <mc:Fallback>
                <p:oleObj name="Equation" r:id="rId7" imgW="952200" imgH="253800" progId="Equation.DSMT4">
                  <p:embed/>
                  <p:pic>
                    <p:nvPicPr>
                      <p:cNvPr id="15" name="Object 14">
                        <a:extLst>
                          <a:ext uri="{FF2B5EF4-FFF2-40B4-BE49-F238E27FC236}">
                            <a16:creationId xmlns:a16="http://schemas.microsoft.com/office/drawing/2014/main" id="{3A2E67D3-4611-490B-862F-690787C80C00}"/>
                          </a:ext>
                        </a:extLst>
                      </p:cNvPr>
                      <p:cNvPicPr/>
                      <p:nvPr/>
                    </p:nvPicPr>
                    <p:blipFill>
                      <a:blip r:embed="rId8"/>
                      <a:stretch>
                        <a:fillRect/>
                      </a:stretch>
                    </p:blipFill>
                    <p:spPr>
                      <a:xfrm>
                        <a:off x="3781425" y="2647950"/>
                        <a:ext cx="1857375" cy="495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531D20F-EB5B-4715-B74F-0A0C3BAF088A}"/>
              </a:ext>
            </a:extLst>
          </p:cNvPr>
          <p:cNvGraphicFramePr>
            <a:graphicFrameLocks noChangeAspect="1"/>
          </p:cNvGraphicFramePr>
          <p:nvPr>
            <p:extLst>
              <p:ext uri="{D42A27DB-BD31-4B8C-83A1-F6EECF244321}">
                <p14:modId xmlns:p14="http://schemas.microsoft.com/office/powerpoint/2010/main" val="4054688921"/>
              </p:ext>
            </p:extLst>
          </p:nvPr>
        </p:nvGraphicFramePr>
        <p:xfrm>
          <a:off x="1995488" y="3625056"/>
          <a:ext cx="5287962" cy="476250"/>
        </p:xfrm>
        <a:graphic>
          <a:graphicData uri="http://schemas.openxmlformats.org/presentationml/2006/ole">
            <mc:AlternateContent xmlns:mc="http://schemas.openxmlformats.org/markup-compatibility/2006">
              <mc:Choice xmlns:v="urn:schemas-microsoft-com:vml" Requires="v">
                <p:oleObj name="Equation" r:id="rId9" imgW="2984400" imgH="266400" progId="Equation.DSMT4">
                  <p:embed/>
                </p:oleObj>
              </mc:Choice>
              <mc:Fallback>
                <p:oleObj name="Equation" r:id="rId9" imgW="2984400" imgH="266400" progId="Equation.DSMT4">
                  <p:embed/>
                  <p:pic>
                    <p:nvPicPr>
                      <p:cNvPr id="11" name="Object 10">
                        <a:extLst>
                          <a:ext uri="{FF2B5EF4-FFF2-40B4-BE49-F238E27FC236}">
                            <a16:creationId xmlns:a16="http://schemas.microsoft.com/office/drawing/2014/main" id="{2AE4696D-C213-43F0-8F9C-116DD6745D0F}"/>
                          </a:ext>
                        </a:extLst>
                      </p:cNvPr>
                      <p:cNvPicPr/>
                      <p:nvPr/>
                    </p:nvPicPr>
                    <p:blipFill>
                      <a:blip r:embed="rId10"/>
                      <a:stretch>
                        <a:fillRect/>
                      </a:stretch>
                    </p:blipFill>
                    <p:spPr>
                      <a:xfrm>
                        <a:off x="1995488" y="3625056"/>
                        <a:ext cx="5287962" cy="47625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B0333F7F-6672-4588-A967-4E426C9249F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4998853"/>
      </p:ext>
    </p:extLst>
  </p:cSld>
  <p:clrMapOvr>
    <a:masterClrMapping/>
  </p:clrMapOvr>
  <mc:AlternateContent xmlns:mc="http://schemas.openxmlformats.org/markup-compatibility/2006">
    <mc:Choice xmlns:p14="http://schemas.microsoft.com/office/powerpoint/2010/main" Requires="p14">
      <p:transition spd="slow" p14:dur="2000" advTm="40688"/>
    </mc:Choice>
    <mc:Fallback>
      <p:transition spd="slow" advTm="4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323363"/>
            <a:ext cx="8229600" cy="5382237"/>
          </a:xfrm>
        </p:spPr>
        <p:txBody>
          <a:bodyPr>
            <a:noAutofit/>
          </a:bodyPr>
          <a:lstStyle/>
          <a:p>
            <a:pPr marL="457200" lvl="1" indent="0">
              <a:buNone/>
            </a:pPr>
            <a:r>
              <a:rPr lang="en-US" sz="1500" dirty="0">
                <a:latin typeface="Consolas" panose="020B0609020204030204" pitchFamily="49" charset="0"/>
              </a:rPr>
              <a:t>function [</a:t>
            </a:r>
            <a:r>
              <a:rPr lang="en-US" sz="1500" dirty="0" err="1">
                <a:latin typeface="Consolas" panose="020B0609020204030204" pitchFamily="49" charset="0"/>
              </a:rPr>
              <a:t>xs</a:t>
            </a:r>
            <a:r>
              <a:rPr lang="en-US" sz="1500" dirty="0">
                <a:latin typeface="Consolas" panose="020B0609020204030204" pitchFamily="49" charset="0"/>
              </a:rPr>
              <a:t>, us] = </a:t>
            </a:r>
            <a:r>
              <a:rPr lang="en-US" sz="1500" dirty="0" err="1">
                <a:latin typeface="Consolas" panose="020B0609020204030204" pitchFamily="49" charset="0"/>
              </a:rPr>
              <a:t>bvp</a:t>
            </a:r>
            <a:r>
              <a:rPr lang="en-US" sz="1500" dirty="0">
                <a:latin typeface="Consolas" panose="020B0609020204030204" pitchFamily="49" charset="0"/>
              </a:rPr>
              <a:t>( a2, a1, a0, g, </a:t>
            </a:r>
            <a:r>
              <a:rPr lang="en-US" sz="1500" dirty="0" err="1">
                <a:latin typeface="Consolas" panose="020B0609020204030204" pitchFamily="49" charset="0"/>
              </a:rPr>
              <a:t>x_rng</a:t>
            </a:r>
            <a:r>
              <a:rPr lang="en-US" sz="1500" dirty="0">
                <a:latin typeface="Consolas" panose="020B0609020204030204" pitchFamily="49" charset="0"/>
              </a:rPr>
              <a:t>, </a:t>
            </a:r>
            <a:r>
              <a:rPr lang="en-US" sz="1500" dirty="0" err="1">
                <a:latin typeface="Consolas" panose="020B0609020204030204" pitchFamily="49" charset="0"/>
              </a:rPr>
              <a:t>u_bndry</a:t>
            </a:r>
            <a:r>
              <a:rPr lang="en-US" sz="1500" dirty="0">
                <a:latin typeface="Consolas" panose="020B0609020204030204" pitchFamily="49" charset="0"/>
              </a:rPr>
              <a:t>, </a:t>
            </a:r>
            <a:r>
              <a:rPr lang="en-US" sz="1500" dirty="0" err="1">
                <a:latin typeface="Consolas" panose="020B0609020204030204" pitchFamily="49" charset="0"/>
              </a:rPr>
              <a:t>dirichlet</a:t>
            </a:r>
            <a:r>
              <a:rPr lang="en-US" sz="1500" dirty="0">
                <a:latin typeface="Consolas" panose="020B0609020204030204" pitchFamily="49" charset="0"/>
              </a:rPr>
              <a:t>, n )</a:t>
            </a:r>
          </a:p>
          <a:p>
            <a:pPr marL="457200" lvl="1" indent="0">
              <a:buNone/>
            </a:pPr>
            <a:r>
              <a:rPr lang="en-US" sz="1500" dirty="0">
                <a:latin typeface="Consolas" panose="020B0609020204030204" pitchFamily="49" charset="0"/>
              </a:rPr>
              <a:t>    h = (</a:t>
            </a:r>
            <a:r>
              <a:rPr lang="en-US" sz="1500" dirty="0" err="1">
                <a:latin typeface="Consolas" panose="020B0609020204030204" pitchFamily="49" charset="0"/>
              </a:rPr>
              <a:t>x_rng</a:t>
            </a:r>
            <a:r>
              <a:rPr lang="en-US" sz="1500" dirty="0">
                <a:latin typeface="Consolas" panose="020B0609020204030204" pitchFamily="49" charset="0"/>
              </a:rPr>
              <a:t>(2) - </a:t>
            </a:r>
            <a:r>
              <a:rPr lang="en-US" sz="1500" dirty="0" err="1">
                <a:latin typeface="Consolas" panose="020B0609020204030204" pitchFamily="49" charset="0"/>
              </a:rPr>
              <a:t>x_rng</a:t>
            </a:r>
            <a:r>
              <a:rPr lang="en-US" sz="1500" dirty="0">
                <a:latin typeface="Consolas" panose="020B0609020204030204" pitchFamily="49" charset="0"/>
              </a:rPr>
              <a:t>(1))/n;</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p = @(x)( 2.0*a2(x) -     a1(x)*h  );</a:t>
            </a:r>
          </a:p>
          <a:p>
            <a:pPr marL="457200" lvl="1" indent="0">
              <a:buNone/>
            </a:pPr>
            <a:r>
              <a:rPr lang="en-US" sz="1500" dirty="0">
                <a:latin typeface="Consolas" panose="020B0609020204030204" pitchFamily="49" charset="0"/>
              </a:rPr>
              <a:t>    q = @(x)(-4.0*a2(x) + 2.0*a0(x)*h^2);</a:t>
            </a:r>
          </a:p>
          <a:p>
            <a:pPr marL="457200" lvl="1" indent="0">
              <a:buNone/>
            </a:pPr>
            <a:r>
              <a:rPr lang="en-US" sz="1500" dirty="0">
                <a:latin typeface="Consolas" panose="020B0609020204030204" pitchFamily="49" charset="0"/>
              </a:rPr>
              <a:t>    r = @(x)( 2.0*a2(x) +     a1(x)*h  );</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xs</a:t>
            </a:r>
            <a:r>
              <a:rPr lang="en-US" sz="1500" dirty="0">
                <a:latin typeface="Consolas" panose="020B0609020204030204" pitchFamily="49" charset="0"/>
              </a:rPr>
              <a:t> = </a:t>
            </a:r>
            <a:r>
              <a:rPr lang="en-US" sz="1500" dirty="0" err="1">
                <a:latin typeface="Consolas" panose="020B0609020204030204" pitchFamily="49" charset="0"/>
              </a:rPr>
              <a:t>linspace</a:t>
            </a:r>
            <a:r>
              <a:rPr lang="en-US" sz="1500" dirty="0">
                <a:latin typeface="Consolas" panose="020B0609020204030204" pitchFamily="49" charset="0"/>
              </a:rPr>
              <a:t>( </a:t>
            </a:r>
            <a:r>
              <a:rPr lang="en-US" sz="1500" dirty="0" err="1">
                <a:latin typeface="Consolas" panose="020B0609020204030204" pitchFamily="49" charset="0"/>
              </a:rPr>
              <a:t>x_rng</a:t>
            </a:r>
            <a:r>
              <a:rPr lang="en-US" sz="1500" dirty="0">
                <a:latin typeface="Consolas" panose="020B0609020204030204" pitchFamily="49" charset="0"/>
              </a:rPr>
              <a:t>(1) + h, </a:t>
            </a:r>
            <a:r>
              <a:rPr lang="en-US" sz="1500" dirty="0" err="1">
                <a:latin typeface="Consolas" panose="020B0609020204030204" pitchFamily="49" charset="0"/>
              </a:rPr>
              <a:t>x_rng</a:t>
            </a:r>
            <a:r>
              <a:rPr lang="en-US" sz="1500" dirty="0">
                <a:latin typeface="Consolas" panose="020B0609020204030204" pitchFamily="49" charset="0"/>
              </a:rPr>
              <a:t>(2) - h, n - 1 )';</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A = zeros( n - 1, n - 1 );</a:t>
            </a:r>
          </a:p>
          <a:p>
            <a:pPr marL="457200" lvl="1" indent="0">
              <a:buNone/>
            </a:pPr>
            <a:r>
              <a:rPr lang="en-US" sz="1500" dirty="0">
                <a:latin typeface="Consolas" panose="020B0609020204030204" pitchFamily="49" charset="0"/>
              </a:rPr>
              <a:t>    </a:t>
            </a:r>
          </a:p>
          <a:p>
            <a:pPr marL="457200" lvl="1" indent="0">
              <a:buNone/>
            </a:pPr>
            <a:r>
              <a:rPr lang="en-US" sz="1500" dirty="0">
                <a:latin typeface="Consolas" panose="020B0609020204030204" pitchFamily="49" charset="0"/>
              </a:rPr>
              <a:t>    for k = 1:(n - 1)</a:t>
            </a:r>
          </a:p>
          <a:p>
            <a:pPr marL="457200" lvl="1" indent="0">
              <a:buNone/>
            </a:pPr>
            <a:r>
              <a:rPr lang="en-US" sz="1500" dirty="0">
                <a:latin typeface="Consolas" panose="020B0609020204030204" pitchFamily="49" charset="0"/>
              </a:rPr>
              <a:t>        A(k, k) = q(</a:t>
            </a:r>
            <a:r>
              <a:rPr lang="en-US" sz="1500" dirty="0" err="1">
                <a:latin typeface="Consolas" panose="020B0609020204030204" pitchFamily="49" charset="0"/>
              </a:rPr>
              <a:t>xs</a:t>
            </a:r>
            <a:r>
              <a:rPr lang="en-US" sz="1500" dirty="0">
                <a:latin typeface="Consolas" panose="020B0609020204030204" pitchFamily="49" charset="0"/>
              </a:rPr>
              <a:t>(k));</a:t>
            </a:r>
          </a:p>
          <a:p>
            <a:pPr marL="457200" lvl="1" indent="0">
              <a:buNone/>
            </a:pPr>
            <a:r>
              <a:rPr lang="en-US" sz="1500" dirty="0">
                <a:latin typeface="Consolas" panose="020B0609020204030204" pitchFamily="49" charset="0"/>
              </a:rPr>
              <a:t>    end</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for k = 1:(n - 2)</a:t>
            </a:r>
          </a:p>
          <a:p>
            <a:pPr marL="457200" lvl="1" indent="0">
              <a:buNone/>
            </a:pPr>
            <a:r>
              <a:rPr lang="en-US" sz="1500" dirty="0">
                <a:latin typeface="Consolas" panose="020B0609020204030204" pitchFamily="49" charset="0"/>
              </a:rPr>
              <a:t>        A(k + 1, k    ) = p(</a:t>
            </a:r>
            <a:r>
              <a:rPr lang="en-US" sz="1500" dirty="0" err="1">
                <a:latin typeface="Consolas" panose="020B0609020204030204" pitchFamily="49" charset="0"/>
              </a:rPr>
              <a:t>xs</a:t>
            </a:r>
            <a:r>
              <a:rPr lang="en-US" sz="1500" dirty="0">
                <a:latin typeface="Consolas" panose="020B0609020204030204" pitchFamily="49" charset="0"/>
              </a:rPr>
              <a:t>(k + 1));</a:t>
            </a:r>
          </a:p>
          <a:p>
            <a:pPr marL="457200" lvl="1" indent="0">
              <a:buNone/>
            </a:pPr>
            <a:r>
              <a:rPr lang="en-US" sz="1500" dirty="0">
                <a:latin typeface="Consolas" panose="020B0609020204030204" pitchFamily="49" charset="0"/>
              </a:rPr>
              <a:t>        A(k,     k + 1) = r(</a:t>
            </a:r>
            <a:r>
              <a:rPr lang="en-US" sz="1500" dirty="0" err="1">
                <a:latin typeface="Consolas" panose="020B0609020204030204" pitchFamily="49" charset="0"/>
              </a:rPr>
              <a:t>xs</a:t>
            </a:r>
            <a:r>
              <a:rPr lang="en-US" sz="1500" dirty="0">
                <a:latin typeface="Consolas" panose="020B0609020204030204" pitchFamily="49" charset="0"/>
              </a:rPr>
              <a:t>(k));</a:t>
            </a:r>
          </a:p>
          <a:p>
            <a:pPr marL="457200" lvl="1" indent="0">
              <a:buNone/>
            </a:pPr>
            <a:r>
              <a:rPr lang="en-US" sz="1500" dirty="0">
                <a:latin typeface="Consolas" panose="020B0609020204030204" pitchFamily="49" charset="0"/>
              </a:rPr>
              <a:t>    end</a:t>
            </a:r>
          </a:p>
          <a:p>
            <a:pPr marL="457200" lvl="1" indent="0">
              <a:buNone/>
            </a:pPr>
            <a:r>
              <a:rPr lang="en-US" sz="1500" dirty="0">
                <a:latin typeface="Consolas" panose="020B0609020204030204" pitchFamily="49" charset="0"/>
              </a:rPr>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Neumann and insulated boundary conditions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sp>
        <p:nvSpPr>
          <p:cNvPr id="11" name="Rectangle: Rounded Corners 10">
            <a:extLst>
              <a:ext uri="{FF2B5EF4-FFF2-40B4-BE49-F238E27FC236}">
                <a16:creationId xmlns:a16="http://schemas.microsoft.com/office/drawing/2014/main" id="{D717A833-FBDD-476F-93AC-B0AA8057950B}"/>
              </a:ext>
            </a:extLst>
          </p:cNvPr>
          <p:cNvSpPr/>
          <p:nvPr/>
        </p:nvSpPr>
        <p:spPr>
          <a:xfrm>
            <a:off x="6761527" y="1323363"/>
            <a:ext cx="1199625" cy="2927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E10C79B9-BD0F-486C-8525-3A01F90E35A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96615050"/>
      </p:ext>
    </p:extLst>
  </p:cSld>
  <p:clrMapOvr>
    <a:masterClrMapping/>
  </p:clrMapOvr>
  <mc:AlternateContent xmlns:mc="http://schemas.openxmlformats.org/markup-compatibility/2006">
    <mc:Choice xmlns:p14="http://schemas.microsoft.com/office/powerpoint/2010/main" Requires="p14">
      <p:transition spd="slow" p14:dur="2000" advTm="55942"/>
    </mc:Choice>
    <mc:Fallback>
      <p:transition spd="slow" advTm="5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4"/>
</p:tagLst>
</file>

<file path=ppt/tags/tag10.xml><?xml version="1.0" encoding="utf-8"?>
<p:tagLst xmlns:a="http://schemas.openxmlformats.org/drawingml/2006/main" xmlns:r="http://schemas.openxmlformats.org/officeDocument/2006/relationships" xmlns:p="http://schemas.openxmlformats.org/presentationml/2006/main">
  <p:tag name="TIMING" val="|35.9|5|18.2|6.8"/>
</p:tagLst>
</file>

<file path=ppt/tags/tag11.xml><?xml version="1.0" encoding="utf-8"?>
<p:tagLst xmlns:a="http://schemas.openxmlformats.org/drawingml/2006/main" xmlns:r="http://schemas.openxmlformats.org/officeDocument/2006/relationships" xmlns:p="http://schemas.openxmlformats.org/presentationml/2006/main">
  <p:tag name="TIMING" val="|8.9|8.7|11.2|11.7|4.7|7.8|4|3.6|5.2|10.6|2.7|5.2|3.9"/>
</p:tagLst>
</file>

<file path=ppt/tags/tag12.xml><?xml version="1.0" encoding="utf-8"?>
<p:tagLst xmlns:a="http://schemas.openxmlformats.org/drawingml/2006/main" xmlns:r="http://schemas.openxmlformats.org/officeDocument/2006/relationships" xmlns:p="http://schemas.openxmlformats.org/presentationml/2006/main">
  <p:tag name="TIMING" val="|11.7|6.1|9.2|10.2"/>
</p:tagLst>
</file>

<file path=ppt/tags/tag13.xml><?xml version="1.0" encoding="utf-8"?>
<p:tagLst xmlns:a="http://schemas.openxmlformats.org/drawingml/2006/main" xmlns:r="http://schemas.openxmlformats.org/officeDocument/2006/relationships" xmlns:p="http://schemas.openxmlformats.org/presentationml/2006/main">
  <p:tag name="TIMING" val="|32.6"/>
</p:tagLst>
</file>

<file path=ppt/tags/tag14.xml><?xml version="1.0" encoding="utf-8"?>
<p:tagLst xmlns:a="http://schemas.openxmlformats.org/drawingml/2006/main" xmlns:r="http://schemas.openxmlformats.org/officeDocument/2006/relationships" xmlns:p="http://schemas.openxmlformats.org/presentationml/2006/main">
  <p:tag name="TIMING" val="|31.1|30"/>
</p:tagLst>
</file>

<file path=ppt/tags/tag15.xml><?xml version="1.0" encoding="utf-8"?>
<p:tagLst xmlns:a="http://schemas.openxmlformats.org/drawingml/2006/main" xmlns:r="http://schemas.openxmlformats.org/officeDocument/2006/relationships" xmlns:p="http://schemas.openxmlformats.org/presentationml/2006/main">
  <p:tag name="TIMING" val="|24.4|12.6|5.8|7.3"/>
</p:tagLst>
</file>

<file path=ppt/tags/tag16.xml><?xml version="1.0" encoding="utf-8"?>
<p:tagLst xmlns:a="http://schemas.openxmlformats.org/drawingml/2006/main" xmlns:r="http://schemas.openxmlformats.org/officeDocument/2006/relationships" xmlns:p="http://schemas.openxmlformats.org/presentationml/2006/main">
  <p:tag name="TIMING" val="|41.9|7.5|40|27.7|12.1|17.3"/>
</p:tagLst>
</file>

<file path=ppt/tags/tag17.xml><?xml version="1.0" encoding="utf-8"?>
<p:tagLst xmlns:a="http://schemas.openxmlformats.org/drawingml/2006/main" xmlns:r="http://schemas.openxmlformats.org/officeDocument/2006/relationships" xmlns:p="http://schemas.openxmlformats.org/presentationml/2006/main">
  <p:tag name="TIMING" val="|7.5|11"/>
</p:tagLst>
</file>

<file path=ppt/tags/tag18.xml><?xml version="1.0" encoding="utf-8"?>
<p:tagLst xmlns:a="http://schemas.openxmlformats.org/drawingml/2006/main" xmlns:r="http://schemas.openxmlformats.org/officeDocument/2006/relationships" xmlns:p="http://schemas.openxmlformats.org/presentationml/2006/main">
  <p:tag name="TIMING" val="|12.4|8.6"/>
</p:tagLst>
</file>

<file path=ppt/tags/tag19.xml><?xml version="1.0" encoding="utf-8"?>
<p:tagLst xmlns:a="http://schemas.openxmlformats.org/drawingml/2006/main" xmlns:r="http://schemas.openxmlformats.org/officeDocument/2006/relationships" xmlns:p="http://schemas.openxmlformats.org/presentationml/2006/main">
  <p:tag name="TIMING" val="|17|4.9"/>
</p:tagLst>
</file>

<file path=ppt/tags/tag2.xml><?xml version="1.0" encoding="utf-8"?>
<p:tagLst xmlns:a="http://schemas.openxmlformats.org/drawingml/2006/main" xmlns:r="http://schemas.openxmlformats.org/officeDocument/2006/relationships" xmlns:p="http://schemas.openxmlformats.org/presentationml/2006/main">
  <p:tag name="TIMING" val="|16.2"/>
</p:tagLst>
</file>

<file path=ppt/tags/tag20.xml><?xml version="1.0" encoding="utf-8"?>
<p:tagLst xmlns:a="http://schemas.openxmlformats.org/drawingml/2006/main" xmlns:r="http://schemas.openxmlformats.org/officeDocument/2006/relationships" xmlns:p="http://schemas.openxmlformats.org/presentationml/2006/main">
  <p:tag name="TIMING" val="|9.7|10.4|7.3"/>
</p:tagLst>
</file>

<file path=ppt/tags/tag21.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10.4|14.1"/>
</p:tagLst>
</file>

<file path=ppt/tags/tag4.xml><?xml version="1.0" encoding="utf-8"?>
<p:tagLst xmlns:a="http://schemas.openxmlformats.org/drawingml/2006/main" xmlns:r="http://schemas.openxmlformats.org/officeDocument/2006/relationships" xmlns:p="http://schemas.openxmlformats.org/presentationml/2006/main">
  <p:tag name="TIMING" val="|23.8|30"/>
</p:tagLst>
</file>

<file path=ppt/tags/tag5.xml><?xml version="1.0" encoding="utf-8"?>
<p:tagLst xmlns:a="http://schemas.openxmlformats.org/drawingml/2006/main" xmlns:r="http://schemas.openxmlformats.org/officeDocument/2006/relationships" xmlns:p="http://schemas.openxmlformats.org/presentationml/2006/main">
  <p:tag name="TIMING" val="|26.6|15.3|16.3"/>
</p:tagLst>
</file>

<file path=ppt/tags/tag6.xml><?xml version="1.0" encoding="utf-8"?>
<p:tagLst xmlns:a="http://schemas.openxmlformats.org/drawingml/2006/main" xmlns:r="http://schemas.openxmlformats.org/officeDocument/2006/relationships" xmlns:p="http://schemas.openxmlformats.org/presentationml/2006/main">
  <p:tag name="TIMING" val="|17.3|7.5"/>
</p:tagLst>
</file>

<file path=ppt/tags/tag7.xml><?xml version="1.0" encoding="utf-8"?>
<p:tagLst xmlns:a="http://schemas.openxmlformats.org/drawingml/2006/main" xmlns:r="http://schemas.openxmlformats.org/officeDocument/2006/relationships" xmlns:p="http://schemas.openxmlformats.org/presentationml/2006/main">
  <p:tag name="TIMING" val="|14"/>
</p:tagLst>
</file>

<file path=ppt/tags/tag8.xml><?xml version="1.0" encoding="utf-8"?>
<p:tagLst xmlns:a="http://schemas.openxmlformats.org/drawingml/2006/main" xmlns:r="http://schemas.openxmlformats.org/officeDocument/2006/relationships" xmlns:p="http://schemas.openxmlformats.org/presentationml/2006/main">
  <p:tag name="TIMING" val="|14.5|19.7|8.4|10.8|12.3|2.5|10.8|3.5|12.4|8.2"/>
</p:tagLst>
</file>

<file path=ppt/tags/tag9.xml><?xml version="1.0" encoding="utf-8"?>
<p:tagLst xmlns:a="http://schemas.openxmlformats.org/drawingml/2006/main" xmlns:r="http://schemas.openxmlformats.org/officeDocument/2006/relationships" xmlns:p="http://schemas.openxmlformats.org/presentationml/2006/main">
  <p:tag name="TIMING" val="|9.2|16.7|15.8|12.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110304</TotalTime>
  <Words>2061</Words>
  <Application>Microsoft Office PowerPoint</Application>
  <PresentationFormat>On-screen Show (4:3)</PresentationFormat>
  <Paragraphs>300</Paragraphs>
  <Slides>28</Slides>
  <Notes>0</Notes>
  <HiddenSlides>0</HiddenSlides>
  <MMClips>28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8"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Neumann and insulated boundary conditions</vt:lpstr>
      <vt:lpstr>Introduction</vt:lpstr>
      <vt:lpstr>Dirichlet boundary conditions</vt:lpstr>
      <vt:lpstr>Neumann and insulated boundary conditions</vt:lpstr>
      <vt:lpstr>Neumann and insulated boundary conditions</vt:lpstr>
      <vt:lpstr>Approximating the derivative</vt:lpstr>
      <vt:lpstr>Approximating the derivative</vt:lpstr>
      <vt:lpstr>Approximating the derivative</vt:lpstr>
      <vt:lpstr>Implementation</vt:lpstr>
      <vt:lpstr>Implementation</vt:lpstr>
      <vt:lpstr>Implementation</vt:lpstr>
      <vt:lpstr>Example</vt:lpstr>
      <vt:lpstr>Example</vt:lpstr>
      <vt:lpstr>Example</vt:lpstr>
      <vt:lpstr>Example</vt:lpstr>
      <vt:lpstr>Error analysis</vt:lpstr>
      <vt:lpstr>An O(h2) approximation</vt:lpstr>
      <vt:lpstr>Implementation</vt:lpstr>
      <vt:lpstr>Implementation</vt:lpstr>
      <vt:lpstr>Implementation</vt:lpstr>
      <vt:lpstr>Example</vt:lpstr>
      <vt:lpstr>Example</vt:lpstr>
      <vt:lpstr>Insulated boundary conditions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1805</cp:revision>
  <dcterms:created xsi:type="dcterms:W3CDTF">2020-04-30T19:27:29Z</dcterms:created>
  <dcterms:modified xsi:type="dcterms:W3CDTF">2021-03-27T18:50:09Z</dcterms:modified>
</cp:coreProperties>
</file>